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sldIdLst>
    <p:sldId id="256" r:id="rId2"/>
    <p:sldId id="276" r:id="rId3"/>
    <p:sldId id="775" r:id="rId4"/>
    <p:sldId id="793" r:id="rId5"/>
    <p:sldId id="259" r:id="rId6"/>
    <p:sldId id="267" r:id="rId7"/>
    <p:sldId id="366" r:id="rId8"/>
    <p:sldId id="355" r:id="rId9"/>
    <p:sldId id="274" r:id="rId10"/>
    <p:sldId id="313" r:id="rId11"/>
    <p:sldId id="358" r:id="rId12"/>
    <p:sldId id="316" r:id="rId13"/>
    <p:sldId id="364" r:id="rId14"/>
    <p:sldId id="318" r:id="rId15"/>
    <p:sldId id="795" r:id="rId16"/>
    <p:sldId id="359" r:id="rId17"/>
    <p:sldId id="333" r:id="rId18"/>
    <p:sldId id="336" r:id="rId19"/>
    <p:sldId id="335" r:id="rId20"/>
    <p:sldId id="260" r:id="rId21"/>
    <p:sldId id="288" r:id="rId22"/>
    <p:sldId id="290" r:id="rId23"/>
    <p:sldId id="362" r:id="rId24"/>
    <p:sldId id="794" r:id="rId25"/>
    <p:sldId id="295" r:id="rId26"/>
    <p:sldId id="351" r:id="rId27"/>
    <p:sldId id="797" r:id="rId28"/>
    <p:sldId id="363" r:id="rId29"/>
    <p:sldId id="298" r:id="rId30"/>
    <p:sldId id="300" r:id="rId31"/>
    <p:sldId id="785" r:id="rId32"/>
    <p:sldId id="786" r:id="rId33"/>
    <p:sldId id="301" r:id="rId34"/>
    <p:sldId id="356" r:id="rId35"/>
    <p:sldId id="305" r:id="rId36"/>
    <p:sldId id="367" r:id="rId37"/>
    <p:sldId id="368" r:id="rId38"/>
    <p:sldId id="787" r:id="rId39"/>
    <p:sldId id="788" r:id="rId40"/>
    <p:sldId id="789" r:id="rId41"/>
    <p:sldId id="790" r:id="rId42"/>
    <p:sldId id="791" r:id="rId43"/>
    <p:sldId id="792" r:id="rId44"/>
    <p:sldId id="273" r:id="rId45"/>
    <p:sldId id="310" r:id="rId46"/>
    <p:sldId id="361" r:id="rId47"/>
    <p:sldId id="311" r:id="rId48"/>
    <p:sldId id="783" r:id="rId49"/>
    <p:sldId id="798" r:id="rId50"/>
    <p:sldId id="420" r:id="rId51"/>
    <p:sldId id="337" r:id="rId52"/>
    <p:sldId id="338" r:id="rId53"/>
    <p:sldId id="344" r:id="rId54"/>
    <p:sldId id="343" r:id="rId55"/>
    <p:sldId id="340" r:id="rId56"/>
    <p:sldId id="339" r:id="rId57"/>
    <p:sldId id="365" r:id="rId58"/>
    <p:sldId id="341" r:id="rId59"/>
    <p:sldId id="784" r:id="rId60"/>
  </p:sldIdLst>
  <p:sldSz cx="12192000" cy="6858000"/>
  <p:notesSz cx="6858000" cy="9144000"/>
  <p:defaultTextStyle>
    <a:defPPr>
      <a:defRPr lang="et-EE"/>
    </a:defPPr>
    <a:lvl1pPr marL="0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3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45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27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09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2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1E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2" autoAdjust="0"/>
    <p:restoredTop sz="86141" autoAdjust="0"/>
  </p:normalViewPr>
  <p:slideViewPr>
    <p:cSldViewPr snapToGrid="0">
      <p:cViewPr varScale="1">
        <p:scale>
          <a:sx n="104" d="100"/>
          <a:sy n="104" d="100"/>
        </p:scale>
        <p:origin x="1109" y="96"/>
      </p:cViewPr>
      <p:guideLst>
        <p:guide orient="horz" pos="2160"/>
        <p:guide pos="3840"/>
        <p:guide orient="horz" pos="2260"/>
      </p:guideLst>
    </p:cSldViewPr>
  </p:slideViewPr>
  <p:outlineViewPr>
    <p:cViewPr>
      <p:scale>
        <a:sx n="33" d="100"/>
        <a:sy n="33" d="100"/>
      </p:scale>
      <p:origin x="0" y="-645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12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1.1.100\uuringud\uuringud\2026\00%20Omnibuss\OB%2008\Transpordiamet\2026%2008%20So&#771;iduki%20juhtimine%20joonised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1.1.100\uuringud\uuringud\2026\00%20Omnibuss\OB%2008\Transpordiamet\2026%2008%20So&#771;iduki%20juhtimine%20joonised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1.1.100\uuringud\uuringud\2026\00%20Omnibuss\OB%2008\Transpordiamet\2026%2008%20So&#771;iduki%20juhtimine%20joonised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pPr>
            <a:r>
              <a:rPr lang="et-EE" sz="1100" noProof="0" dirty="0"/>
              <a:t>Piirkiiruse ületamise määrast tulenevad grupid</a:t>
            </a:r>
          </a:p>
          <a:p>
            <a:pPr>
              <a:defRPr sz="1400" spc="0"/>
            </a:pPr>
            <a:r>
              <a:rPr lang="et-EE" sz="1100" b="0" noProof="0" dirty="0"/>
              <a:t>n=sõidukijuhid, %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Helvetica" pitchFamily="2" charset="0"/>
              <a:ea typeface="+mn-ea"/>
              <a:cs typeface="+mn-cs"/>
            </a:defRPr>
          </a:pPr>
          <a:endParaRPr lang="et-EE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sõidukiirus!$B$52</c:f>
              <c:strCache>
                <c:ptCount val="1"/>
                <c:pt idx="0">
                  <c:v>Ei ületa kiirust (kõikjal 0 km/h)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Helvetica" pitchFamily="2" charset="0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sõidukiirus!$C$51:$L$51</c:f>
              <c:strCache>
                <c:ptCount val="10"/>
                <c:pt idx="0">
                  <c:v>2026, n=699</c:v>
                </c:pt>
                <c:pt idx="1">
                  <c:v>2025, n=1227</c:v>
                </c:pt>
                <c:pt idx="2">
                  <c:v>2024, n=681</c:v>
                </c:pt>
                <c:pt idx="3">
                  <c:v>2023, n=669</c:v>
                </c:pt>
                <c:pt idx="4">
                  <c:v>2022, n=633</c:v>
                </c:pt>
                <c:pt idx="5">
                  <c:v>2021, n=635</c:v>
                </c:pt>
                <c:pt idx="6">
                  <c:v>2020, n=563</c:v>
                </c:pt>
                <c:pt idx="7">
                  <c:v>2019, n=599</c:v>
                </c:pt>
                <c:pt idx="8">
                  <c:v>2018, n=476</c:v>
                </c:pt>
                <c:pt idx="9">
                  <c:v>2017, n=504</c:v>
                </c:pt>
              </c:strCache>
            </c:strRef>
          </c:cat>
          <c:val>
            <c:numRef>
              <c:f>sõidukiirus!$C$52:$L$52</c:f>
              <c:numCache>
                <c:formatCode>0</c:formatCode>
                <c:ptCount val="10"/>
                <c:pt idx="0">
                  <c:v>21.352455860028808</c:v>
                </c:pt>
                <c:pt idx="1">
                  <c:v>26</c:v>
                </c:pt>
                <c:pt idx="2">
                  <c:v>22.328025428547861</c:v>
                </c:pt>
                <c:pt idx="3">
                  <c:v>23.120551644947522</c:v>
                </c:pt>
                <c:pt idx="4">
                  <c:v>22.969383640350376</c:v>
                </c:pt>
                <c:pt idx="5">
                  <c:v>22.908988491963758</c:v>
                </c:pt>
                <c:pt idx="6">
                  <c:v>26.669201593313741</c:v>
                </c:pt>
                <c:pt idx="7">
                  <c:v>21.310624025548073</c:v>
                </c:pt>
                <c:pt idx="8">
                  <c:v>27.636895228946567</c:v>
                </c:pt>
                <c:pt idx="9">
                  <c:v>21.106557377049182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68-44CC-870D-CA73C9D5E421}"/>
            </c:ext>
          </c:extLst>
        </c:ser>
        <c:ser>
          <c:idx val="1"/>
          <c:order val="1"/>
          <c:tx>
            <c:strRef>
              <c:f>sõidukiirus!$B$53</c:f>
              <c:strCache>
                <c:ptCount val="1"/>
                <c:pt idx="0">
                  <c:v>Ei ületa kiirust olulisel määral (mõnel teel kuni 5 km/h)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Helvetica" pitchFamily="2" charset="0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sõidukiirus!$C$51:$L$51</c:f>
              <c:strCache>
                <c:ptCount val="10"/>
                <c:pt idx="0">
                  <c:v>2026, n=699</c:v>
                </c:pt>
                <c:pt idx="1">
                  <c:v>2025, n=1227</c:v>
                </c:pt>
                <c:pt idx="2">
                  <c:v>2024, n=681</c:v>
                </c:pt>
                <c:pt idx="3">
                  <c:v>2023, n=669</c:v>
                </c:pt>
                <c:pt idx="4">
                  <c:v>2022, n=633</c:v>
                </c:pt>
                <c:pt idx="5">
                  <c:v>2021, n=635</c:v>
                </c:pt>
                <c:pt idx="6">
                  <c:v>2020, n=563</c:v>
                </c:pt>
                <c:pt idx="7">
                  <c:v>2019, n=599</c:v>
                </c:pt>
                <c:pt idx="8">
                  <c:v>2018, n=476</c:v>
                </c:pt>
                <c:pt idx="9">
                  <c:v>2017, n=504</c:v>
                </c:pt>
              </c:strCache>
            </c:strRef>
          </c:cat>
          <c:val>
            <c:numRef>
              <c:f>sõidukiirus!$C$53:$L$53</c:f>
              <c:numCache>
                <c:formatCode>0</c:formatCode>
                <c:ptCount val="10"/>
                <c:pt idx="0">
                  <c:v>48.510894307804008</c:v>
                </c:pt>
                <c:pt idx="1">
                  <c:v>47</c:v>
                </c:pt>
                <c:pt idx="2">
                  <c:v>44.244759100694402</c:v>
                </c:pt>
                <c:pt idx="3">
                  <c:v>43.945191591674529</c:v>
                </c:pt>
                <c:pt idx="4">
                  <c:v>42.769455081695035</c:v>
                </c:pt>
                <c:pt idx="5">
                  <c:v>45.858178976776671</c:v>
                </c:pt>
                <c:pt idx="6">
                  <c:v>40.691214743268219</c:v>
                </c:pt>
                <c:pt idx="7">
                  <c:v>44.132674850082012</c:v>
                </c:pt>
                <c:pt idx="8">
                  <c:v>38.191896272395923</c:v>
                </c:pt>
                <c:pt idx="9">
                  <c:v>40.983606557377051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68-44CC-870D-CA73C9D5E421}"/>
            </c:ext>
          </c:extLst>
        </c:ser>
        <c:ser>
          <c:idx val="3"/>
          <c:order val="2"/>
          <c:tx>
            <c:strRef>
              <c:f>sõidukiirus!$B$54</c:f>
              <c:strCache>
                <c:ptCount val="1"/>
                <c:pt idx="0">
                  <c:v>Osalised kiiruse-ületajad (mõnel teel üle 5 km/h)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Helvetica" pitchFamily="2" charset="0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sõidukiirus!$C$51:$L$51</c:f>
              <c:strCache>
                <c:ptCount val="10"/>
                <c:pt idx="0">
                  <c:v>2026, n=699</c:v>
                </c:pt>
                <c:pt idx="1">
                  <c:v>2025, n=1227</c:v>
                </c:pt>
                <c:pt idx="2">
                  <c:v>2024, n=681</c:v>
                </c:pt>
                <c:pt idx="3">
                  <c:v>2023, n=669</c:v>
                </c:pt>
                <c:pt idx="4">
                  <c:v>2022, n=633</c:v>
                </c:pt>
                <c:pt idx="5">
                  <c:v>2021, n=635</c:v>
                </c:pt>
                <c:pt idx="6">
                  <c:v>2020, n=563</c:v>
                </c:pt>
                <c:pt idx="7">
                  <c:v>2019, n=599</c:v>
                </c:pt>
                <c:pt idx="8">
                  <c:v>2018, n=476</c:v>
                </c:pt>
                <c:pt idx="9">
                  <c:v>2017, n=504</c:v>
                </c:pt>
              </c:strCache>
            </c:strRef>
          </c:cat>
          <c:val>
            <c:numRef>
              <c:f>sõidukiirus!$C$54:$L$54</c:f>
              <c:numCache>
                <c:formatCode>0</c:formatCode>
                <c:ptCount val="10"/>
                <c:pt idx="0">
                  <c:v>23.8760102171786</c:v>
                </c:pt>
                <c:pt idx="1">
                  <c:v>22</c:v>
                </c:pt>
                <c:pt idx="2">
                  <c:v>24.460539526924194</c:v>
                </c:pt>
                <c:pt idx="3">
                  <c:v>23.549971691696779</c:v>
                </c:pt>
                <c:pt idx="4">
                  <c:v>25.879654888199148</c:v>
                </c:pt>
                <c:pt idx="5">
                  <c:v>23.710924401592983</c:v>
                </c:pt>
                <c:pt idx="6">
                  <c:v>22.91270590910263</c:v>
                </c:pt>
                <c:pt idx="7">
                  <c:v>25.978592081018043</c:v>
                </c:pt>
                <c:pt idx="8">
                  <c:v>26.048000717736858</c:v>
                </c:pt>
                <c:pt idx="9">
                  <c:v>25.614754098360656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68-44CC-870D-CA73C9D5E421}"/>
            </c:ext>
          </c:extLst>
        </c:ser>
        <c:ser>
          <c:idx val="2"/>
          <c:order val="3"/>
          <c:tx>
            <c:strRef>
              <c:f>sõidukiirus!$B$55</c:f>
              <c:strCache>
                <c:ptCount val="1"/>
                <c:pt idx="0">
                  <c:v>Alatised kiiruse-ületajad (kõikjal üle 5 km/h)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Helvetica" pitchFamily="2" charset="0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sõidukiirus!$C$51:$L$51</c:f>
              <c:strCache>
                <c:ptCount val="10"/>
                <c:pt idx="0">
                  <c:v>2026, n=699</c:v>
                </c:pt>
                <c:pt idx="1">
                  <c:v>2025, n=1227</c:v>
                </c:pt>
                <c:pt idx="2">
                  <c:v>2024, n=681</c:v>
                </c:pt>
                <c:pt idx="3">
                  <c:v>2023, n=669</c:v>
                </c:pt>
                <c:pt idx="4">
                  <c:v>2022, n=633</c:v>
                </c:pt>
                <c:pt idx="5">
                  <c:v>2021, n=635</c:v>
                </c:pt>
                <c:pt idx="6">
                  <c:v>2020, n=563</c:v>
                </c:pt>
                <c:pt idx="7">
                  <c:v>2019, n=599</c:v>
                </c:pt>
                <c:pt idx="8">
                  <c:v>2018, n=476</c:v>
                </c:pt>
                <c:pt idx="9">
                  <c:v>2017, n=504</c:v>
                </c:pt>
              </c:strCache>
            </c:strRef>
          </c:cat>
          <c:val>
            <c:numRef>
              <c:f>sõidukiirus!$C$55:$L$55</c:f>
              <c:numCache>
                <c:formatCode>0</c:formatCode>
                <c:ptCount val="10"/>
                <c:pt idx="0">
                  <c:v>4.9159997549929173</c:v>
                </c:pt>
                <c:pt idx="1">
                  <c:v>5</c:v>
                </c:pt>
                <c:pt idx="2">
                  <c:v>8.6650496036156692</c:v>
                </c:pt>
                <c:pt idx="3">
                  <c:v>8.5730203595339969</c:v>
                </c:pt>
                <c:pt idx="4">
                  <c:v>7.3927550236893831</c:v>
                </c:pt>
                <c:pt idx="5">
                  <c:v>6.3726834746245489</c:v>
                </c:pt>
                <c:pt idx="6">
                  <c:v>8.3908961496601524</c:v>
                </c:pt>
                <c:pt idx="7">
                  <c:v>7.2394529314961726</c:v>
                </c:pt>
                <c:pt idx="8">
                  <c:v>7.2051475750616341</c:v>
                </c:pt>
                <c:pt idx="9">
                  <c:v>10.040983606557377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168-44CC-870D-CA73C9D5E421}"/>
            </c:ext>
          </c:extLst>
        </c:ser>
        <c:ser>
          <c:idx val="4"/>
          <c:order val="4"/>
          <c:tx>
            <c:strRef>
              <c:f>sõidukiirus!$B$56</c:f>
              <c:strCache>
                <c:ptCount val="1"/>
                <c:pt idx="0">
                  <c:v>Ei oska öelda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Helvetica" pitchFamily="2" charset="0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sõidukiirus!$C$51:$L$51</c:f>
              <c:strCache>
                <c:ptCount val="10"/>
                <c:pt idx="0">
                  <c:v>2026, n=699</c:v>
                </c:pt>
                <c:pt idx="1">
                  <c:v>2025, n=1227</c:v>
                </c:pt>
                <c:pt idx="2">
                  <c:v>2024, n=681</c:v>
                </c:pt>
                <c:pt idx="3">
                  <c:v>2023, n=669</c:v>
                </c:pt>
                <c:pt idx="4">
                  <c:v>2022, n=633</c:v>
                </c:pt>
                <c:pt idx="5">
                  <c:v>2021, n=635</c:v>
                </c:pt>
                <c:pt idx="6">
                  <c:v>2020, n=563</c:v>
                </c:pt>
                <c:pt idx="7">
                  <c:v>2019, n=599</c:v>
                </c:pt>
                <c:pt idx="8">
                  <c:v>2018, n=476</c:v>
                </c:pt>
                <c:pt idx="9">
                  <c:v>2017, n=504</c:v>
                </c:pt>
              </c:strCache>
            </c:strRef>
          </c:cat>
          <c:val>
            <c:numRef>
              <c:f>sõidukiirus!$C$56:$L$56</c:f>
              <c:numCache>
                <c:formatCode>0</c:formatCode>
                <c:ptCount val="10"/>
                <c:pt idx="0">
                  <c:v>1.3446398599957501</c:v>
                </c:pt>
                <c:pt idx="1">
                  <c:v>0.4</c:v>
                </c:pt>
                <c:pt idx="2">
                  <c:v>0.30162634021800377</c:v>
                </c:pt>
                <c:pt idx="3">
                  <c:v>0.81126471214721219</c:v>
                </c:pt>
                <c:pt idx="4">
                  <c:v>0.98875136606604697</c:v>
                </c:pt>
                <c:pt idx="5">
                  <c:v>1.1492246550421561</c:v>
                </c:pt>
                <c:pt idx="6">
                  <c:v>1.3359816046552551</c:v>
                </c:pt>
                <c:pt idx="7">
                  <c:v>1.3386561118555227</c:v>
                </c:pt>
                <c:pt idx="8">
                  <c:v>0.91806020585902604</c:v>
                </c:pt>
                <c:pt idx="9">
                  <c:v>2.2540983606557377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168-44CC-870D-CA73C9D5E4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880139311"/>
        <c:axId val="1880141007"/>
      </c:barChart>
      <c:catAx>
        <c:axId val="1880139311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pPr>
            <a:endParaRPr lang="et-EE"/>
          </a:p>
        </c:txPr>
        <c:crossAx val="1880141007"/>
        <c:crosses val="autoZero"/>
        <c:auto val="1"/>
        <c:lblAlgn val="ctr"/>
        <c:lblOffset val="100"/>
        <c:noMultiLvlLbl val="0"/>
      </c:catAx>
      <c:valAx>
        <c:axId val="1880141007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0%" sourceLinked="1"/>
        <c:majorTickMark val="none"/>
        <c:minorTickMark val="none"/>
        <c:tickLblPos val="high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pPr>
            <a:endParaRPr lang="et-EE"/>
          </a:p>
        </c:txPr>
        <c:crossAx val="1880139311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Helvetica" pitchFamily="2" charset="0"/>
              <a:ea typeface="+mn-ea"/>
              <a:cs typeface="+mn-cs"/>
            </a:defRPr>
          </a:pPr>
          <a:endParaRPr lang="et-EE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prstDash val="solid"/>
      <a:round/>
    </a:ln>
    <a:effectLst/>
  </c:spPr>
  <c:txPr>
    <a:bodyPr/>
    <a:lstStyle/>
    <a:p>
      <a:pPr>
        <a:defRPr sz="1100">
          <a:solidFill>
            <a:schemeClr val="tx1"/>
          </a:solidFill>
          <a:latin typeface="Helvetica" pitchFamily="2" charset="0"/>
        </a:defRPr>
      </a:pPr>
      <a:endParaRPr lang="et-E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pPr>
            <a:r>
              <a:rPr lang="et-EE" sz="1100" b="1" i="0" u="none" strike="noStrike" kern="1200" spc="0" baseline="0" noProof="0" dirty="0">
                <a:solidFill>
                  <a:srgbClr val="3F3F3F"/>
                </a:solidFill>
                <a:effectLst/>
                <a:latin typeface="Helvetica" pitchFamily="2" charset="0"/>
              </a:rPr>
              <a:t>Ligikaudu mitu tundi kulub 65 kg-sel naisel täielikuks kainenemiseks peale 4,5% kangusega pooleliitrise siidri tarbimist?</a:t>
            </a:r>
          </a:p>
          <a:p>
            <a:pPr>
              <a:defRPr sz="1400" spc="0"/>
            </a:pPr>
            <a:r>
              <a:rPr lang="et-EE" sz="1100" b="0" i="0" baseline="0" noProof="0" dirty="0">
                <a:effectLst/>
              </a:rPr>
              <a:t>%</a:t>
            </a:r>
            <a:endParaRPr lang="et-EE" sz="1100" b="0" noProof="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Helvetica" pitchFamily="2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joobes!$B$73</c:f>
              <c:strCache>
                <c:ptCount val="1"/>
                <c:pt idx="0">
                  <c:v>kuni 1 tund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Helvetica" pitchFamily="2" charset="0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joobes!$O$72:$Y$72</c:f>
              <c:strCache>
                <c:ptCount val="11"/>
                <c:pt idx="0">
                  <c:v>SÕIDUKIJUHTIDEST NAISED</c:v>
                </c:pt>
                <c:pt idx="1">
                  <c:v>2026, n=323</c:v>
                </c:pt>
                <c:pt idx="2">
                  <c:v>2025, n=857</c:v>
                </c:pt>
                <c:pt idx="3">
                  <c:v>2024, n=297</c:v>
                </c:pt>
                <c:pt idx="4">
                  <c:v>2023, n=285</c:v>
                </c:pt>
                <c:pt idx="5">
                  <c:v>2022, n=275</c:v>
                </c:pt>
                <c:pt idx="6">
                  <c:v>2021, n=261</c:v>
                </c:pt>
                <c:pt idx="7">
                  <c:v>2020, n=237</c:v>
                </c:pt>
                <c:pt idx="8">
                  <c:v>2019, n=231</c:v>
                </c:pt>
                <c:pt idx="9">
                  <c:v>2018, n=188</c:v>
                </c:pt>
                <c:pt idx="10">
                  <c:v>2017, n=187</c:v>
                </c:pt>
              </c:strCache>
            </c:strRef>
          </c:cat>
          <c:val>
            <c:numRef>
              <c:f>joobes!$O$73:$Y$73</c:f>
              <c:numCache>
                <c:formatCode>0</c:formatCode>
                <c:ptCount val="11"/>
                <c:pt idx="1">
                  <c:v>0.85131321663463766</c:v>
                </c:pt>
                <c:pt idx="2" formatCode="General">
                  <c:v>1</c:v>
                </c:pt>
                <c:pt idx="3">
                  <c:v>0.318965210765005</c:v>
                </c:pt>
                <c:pt idx="4">
                  <c:v>1.3372856612830895</c:v>
                </c:pt>
                <c:pt idx="5">
                  <c:v>0.71080770848925467</c:v>
                </c:pt>
                <c:pt idx="7">
                  <c:v>0.45064864882497413</c:v>
                </c:pt>
                <c:pt idx="8">
                  <c:v>2.1681157667212134</c:v>
                </c:pt>
                <c:pt idx="9">
                  <c:v>1.7868303581242684</c:v>
                </c:pt>
                <c:pt idx="1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FE-429C-AA42-40C5AF17A625}"/>
            </c:ext>
          </c:extLst>
        </c:ser>
        <c:ser>
          <c:idx val="1"/>
          <c:order val="1"/>
          <c:tx>
            <c:strRef>
              <c:f>joobes!$B$74</c:f>
              <c:strCache>
                <c:ptCount val="1"/>
                <c:pt idx="0">
                  <c:v>1-2 tundi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Helvetica" pitchFamily="2" charset="0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joobes!$O$72:$Y$72</c:f>
              <c:strCache>
                <c:ptCount val="11"/>
                <c:pt idx="0">
                  <c:v>SÕIDUKIJUHTIDEST NAISED</c:v>
                </c:pt>
                <c:pt idx="1">
                  <c:v>2026, n=323</c:v>
                </c:pt>
                <c:pt idx="2">
                  <c:v>2025, n=857</c:v>
                </c:pt>
                <c:pt idx="3">
                  <c:v>2024, n=297</c:v>
                </c:pt>
                <c:pt idx="4">
                  <c:v>2023, n=285</c:v>
                </c:pt>
                <c:pt idx="5">
                  <c:v>2022, n=275</c:v>
                </c:pt>
                <c:pt idx="6">
                  <c:v>2021, n=261</c:v>
                </c:pt>
                <c:pt idx="7">
                  <c:v>2020, n=237</c:v>
                </c:pt>
                <c:pt idx="8">
                  <c:v>2019, n=231</c:v>
                </c:pt>
                <c:pt idx="9">
                  <c:v>2018, n=188</c:v>
                </c:pt>
                <c:pt idx="10">
                  <c:v>2017, n=187</c:v>
                </c:pt>
              </c:strCache>
            </c:strRef>
          </c:cat>
          <c:val>
            <c:numRef>
              <c:f>joobes!$O$74:$Y$74</c:f>
              <c:numCache>
                <c:formatCode>0</c:formatCode>
                <c:ptCount val="11"/>
                <c:pt idx="1">
                  <c:v>6.7645585819031586</c:v>
                </c:pt>
                <c:pt idx="2" formatCode="General">
                  <c:v>7</c:v>
                </c:pt>
                <c:pt idx="3">
                  <c:v>6.4796721647387203</c:v>
                </c:pt>
                <c:pt idx="4">
                  <c:v>9.8746685721807754</c:v>
                </c:pt>
                <c:pt idx="5">
                  <c:v>8.8556115189787725</c:v>
                </c:pt>
                <c:pt idx="6">
                  <c:v>8.4326547620615209</c:v>
                </c:pt>
                <c:pt idx="7">
                  <c:v>9.77868587216647</c:v>
                </c:pt>
                <c:pt idx="8">
                  <c:v>7.3473281203582301</c:v>
                </c:pt>
                <c:pt idx="9">
                  <c:v>7.8325843709470861</c:v>
                </c:pt>
                <c:pt idx="10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5FE-429C-AA42-40C5AF17A625}"/>
            </c:ext>
          </c:extLst>
        </c:ser>
        <c:ser>
          <c:idx val="2"/>
          <c:order val="2"/>
          <c:tx>
            <c:strRef>
              <c:f>joobes!$B$75</c:f>
              <c:strCache>
                <c:ptCount val="1"/>
                <c:pt idx="0">
                  <c:v>2-3 tundi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Helvetica" pitchFamily="2" charset="0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joobes!$O$72:$Y$72</c:f>
              <c:strCache>
                <c:ptCount val="11"/>
                <c:pt idx="0">
                  <c:v>SÕIDUKIJUHTIDEST NAISED</c:v>
                </c:pt>
                <c:pt idx="1">
                  <c:v>2026, n=323</c:v>
                </c:pt>
                <c:pt idx="2">
                  <c:v>2025, n=857</c:v>
                </c:pt>
                <c:pt idx="3">
                  <c:v>2024, n=297</c:v>
                </c:pt>
                <c:pt idx="4">
                  <c:v>2023, n=285</c:v>
                </c:pt>
                <c:pt idx="5">
                  <c:v>2022, n=275</c:v>
                </c:pt>
                <c:pt idx="6">
                  <c:v>2021, n=261</c:v>
                </c:pt>
                <c:pt idx="7">
                  <c:v>2020, n=237</c:v>
                </c:pt>
                <c:pt idx="8">
                  <c:v>2019, n=231</c:v>
                </c:pt>
                <c:pt idx="9">
                  <c:v>2018, n=188</c:v>
                </c:pt>
                <c:pt idx="10">
                  <c:v>2017, n=187</c:v>
                </c:pt>
              </c:strCache>
            </c:strRef>
          </c:cat>
          <c:val>
            <c:numRef>
              <c:f>joobes!$O$75:$Y$75</c:f>
              <c:numCache>
                <c:formatCode>0</c:formatCode>
                <c:ptCount val="11"/>
                <c:pt idx="1">
                  <c:v>21.894674736209023</c:v>
                </c:pt>
                <c:pt idx="2" formatCode="General">
                  <c:v>17</c:v>
                </c:pt>
                <c:pt idx="3">
                  <c:v>18.514949130010471</c:v>
                </c:pt>
                <c:pt idx="4">
                  <c:v>20.51237043865461</c:v>
                </c:pt>
                <c:pt idx="5">
                  <c:v>26.515019543306188</c:v>
                </c:pt>
                <c:pt idx="6">
                  <c:v>25.827257470193004</c:v>
                </c:pt>
                <c:pt idx="7">
                  <c:v>25.405817365477741</c:v>
                </c:pt>
                <c:pt idx="8">
                  <c:v>25.089402150134688</c:v>
                </c:pt>
                <c:pt idx="9">
                  <c:v>25.871800032655074</c:v>
                </c:pt>
                <c:pt idx="10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5FE-429C-AA42-40C5AF17A625}"/>
            </c:ext>
          </c:extLst>
        </c:ser>
        <c:ser>
          <c:idx val="3"/>
          <c:order val="3"/>
          <c:tx>
            <c:strRef>
              <c:f>joobes!$B$76</c:f>
              <c:strCache>
                <c:ptCount val="1"/>
                <c:pt idx="0">
                  <c:v>3-4 tundi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Helvetica" pitchFamily="2" charset="0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joobes!$O$72:$Y$72</c:f>
              <c:strCache>
                <c:ptCount val="11"/>
                <c:pt idx="0">
                  <c:v>SÕIDUKIJUHTIDEST NAISED</c:v>
                </c:pt>
                <c:pt idx="1">
                  <c:v>2026, n=323</c:v>
                </c:pt>
                <c:pt idx="2">
                  <c:v>2025, n=857</c:v>
                </c:pt>
                <c:pt idx="3">
                  <c:v>2024, n=297</c:v>
                </c:pt>
                <c:pt idx="4">
                  <c:v>2023, n=285</c:v>
                </c:pt>
                <c:pt idx="5">
                  <c:v>2022, n=275</c:v>
                </c:pt>
                <c:pt idx="6">
                  <c:v>2021, n=261</c:v>
                </c:pt>
                <c:pt idx="7">
                  <c:v>2020, n=237</c:v>
                </c:pt>
                <c:pt idx="8">
                  <c:v>2019, n=231</c:v>
                </c:pt>
                <c:pt idx="9">
                  <c:v>2018, n=188</c:v>
                </c:pt>
                <c:pt idx="10">
                  <c:v>2017, n=187</c:v>
                </c:pt>
              </c:strCache>
            </c:strRef>
          </c:cat>
          <c:val>
            <c:numRef>
              <c:f>joobes!$O$76:$Y$76</c:f>
              <c:numCache>
                <c:formatCode>0</c:formatCode>
                <c:ptCount val="11"/>
                <c:pt idx="1">
                  <c:v>49.690344863730637</c:v>
                </c:pt>
                <c:pt idx="2" formatCode="General">
                  <c:v>51</c:v>
                </c:pt>
                <c:pt idx="3">
                  <c:v>61.508435458339989</c:v>
                </c:pt>
                <c:pt idx="4">
                  <c:v>51.215793258977754</c:v>
                </c:pt>
                <c:pt idx="5">
                  <c:v>37.539463152342975</c:v>
                </c:pt>
                <c:pt idx="6">
                  <c:v>42.13089973769322</c:v>
                </c:pt>
                <c:pt idx="7">
                  <c:v>42.353334234142373</c:v>
                </c:pt>
                <c:pt idx="8">
                  <c:v>34.232933956767809</c:v>
                </c:pt>
                <c:pt idx="9">
                  <c:v>40.51281250692648</c:v>
                </c:pt>
                <c:pt idx="10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5FE-429C-AA42-40C5AF17A625}"/>
            </c:ext>
          </c:extLst>
        </c:ser>
        <c:ser>
          <c:idx val="4"/>
          <c:order val="4"/>
          <c:tx>
            <c:strRef>
              <c:f>joobes!$B$77</c:f>
              <c:strCache>
                <c:ptCount val="1"/>
                <c:pt idx="0">
                  <c:v>Ei oska öelda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Helvetica" pitchFamily="2" charset="0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joobes!$O$72:$Y$72</c:f>
              <c:strCache>
                <c:ptCount val="11"/>
                <c:pt idx="0">
                  <c:v>SÕIDUKIJUHTIDEST NAISED</c:v>
                </c:pt>
                <c:pt idx="1">
                  <c:v>2026, n=323</c:v>
                </c:pt>
                <c:pt idx="2">
                  <c:v>2025, n=857</c:v>
                </c:pt>
                <c:pt idx="3">
                  <c:v>2024, n=297</c:v>
                </c:pt>
                <c:pt idx="4">
                  <c:v>2023, n=285</c:v>
                </c:pt>
                <c:pt idx="5">
                  <c:v>2022, n=275</c:v>
                </c:pt>
                <c:pt idx="6">
                  <c:v>2021, n=261</c:v>
                </c:pt>
                <c:pt idx="7">
                  <c:v>2020, n=237</c:v>
                </c:pt>
                <c:pt idx="8">
                  <c:v>2019, n=231</c:v>
                </c:pt>
                <c:pt idx="9">
                  <c:v>2018, n=188</c:v>
                </c:pt>
                <c:pt idx="10">
                  <c:v>2017, n=187</c:v>
                </c:pt>
              </c:strCache>
            </c:strRef>
          </c:cat>
          <c:val>
            <c:numRef>
              <c:f>joobes!$O$77:$Y$77</c:f>
              <c:numCache>
                <c:formatCode>0</c:formatCode>
                <c:ptCount val="11"/>
                <c:pt idx="1">
                  <c:v>20.799108601522619</c:v>
                </c:pt>
                <c:pt idx="2" formatCode="General">
                  <c:v>23</c:v>
                </c:pt>
                <c:pt idx="3">
                  <c:v>13.177978036145722</c:v>
                </c:pt>
                <c:pt idx="4">
                  <c:v>17.059882068903686</c:v>
                </c:pt>
                <c:pt idx="5">
                  <c:v>26.379098076882823</c:v>
                </c:pt>
                <c:pt idx="6">
                  <c:v>23.60918803005217</c:v>
                </c:pt>
                <c:pt idx="7">
                  <c:v>22.011513879388396</c:v>
                </c:pt>
                <c:pt idx="8">
                  <c:v>31.162220006018053</c:v>
                </c:pt>
                <c:pt idx="9">
                  <c:v>23.995972731347013</c:v>
                </c:pt>
                <c:pt idx="10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5FE-429C-AA42-40C5AF17A6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880139311"/>
        <c:axId val="1880141007"/>
      </c:barChart>
      <c:catAx>
        <c:axId val="1880139311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pPr>
            <a:endParaRPr lang="et-EE"/>
          </a:p>
        </c:txPr>
        <c:crossAx val="1880141007"/>
        <c:crosses val="autoZero"/>
        <c:auto val="1"/>
        <c:lblAlgn val="ctr"/>
        <c:lblOffset val="100"/>
        <c:tickLblSkip val="1"/>
        <c:noMultiLvlLbl val="0"/>
      </c:catAx>
      <c:valAx>
        <c:axId val="1880141007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0%" sourceLinked="1"/>
        <c:majorTickMark val="none"/>
        <c:minorTickMark val="none"/>
        <c:tickLblPos val="high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pPr>
            <a:endParaRPr lang="et-EE"/>
          </a:p>
        </c:txPr>
        <c:crossAx val="1880139311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Helvetica" pitchFamily="2" charset="0"/>
              <a:ea typeface="+mn-ea"/>
              <a:cs typeface="+mn-cs"/>
            </a:defRPr>
          </a:pPr>
          <a:endParaRPr lang="et-EE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prstDash val="solid"/>
      <a:round/>
    </a:ln>
    <a:effectLst/>
  </c:spPr>
  <c:txPr>
    <a:bodyPr/>
    <a:lstStyle/>
    <a:p>
      <a:pPr>
        <a:defRPr sz="1100">
          <a:solidFill>
            <a:schemeClr val="tx1"/>
          </a:solidFill>
          <a:latin typeface="Helvetica" pitchFamily="2" charset="0"/>
        </a:defRPr>
      </a:pPr>
      <a:endParaRPr lang="et-E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pPr>
            <a:r>
              <a:rPr lang="et-EE" sz="1100" b="1" i="0" u="none" strike="noStrike" kern="1200" spc="0" baseline="0" noProof="0" dirty="0">
                <a:solidFill>
                  <a:srgbClr val="3F3F3F"/>
                </a:solidFill>
                <a:effectLst/>
                <a:latin typeface="Helvetica" pitchFamily="2" charset="0"/>
              </a:rPr>
              <a:t>Ligikaudu mitu tundi kulub 85 kg-sel mehel täielikuks kainenemiseks peale 5% kangusega pooleliitrise õlle tarbimist?</a:t>
            </a:r>
          </a:p>
          <a:p>
            <a:pPr>
              <a:defRPr sz="1400" spc="0"/>
            </a:pPr>
            <a:r>
              <a:rPr lang="et-EE" sz="1100" b="0" i="0" baseline="0" noProof="0" dirty="0">
                <a:effectLst/>
              </a:rPr>
              <a:t>%</a:t>
            </a:r>
            <a:endParaRPr lang="et-EE" sz="1100" b="0" noProof="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Helvetica" pitchFamily="2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joobes!$B$65</c:f>
              <c:strCache>
                <c:ptCount val="1"/>
                <c:pt idx="0">
                  <c:v>kuni 1 tund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Helvetica" pitchFamily="2" charset="0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joobes!$O$64:$Y$64</c:f>
              <c:strCache>
                <c:ptCount val="11"/>
                <c:pt idx="0">
                  <c:v>SÕIDUKIJUHTIDEST MEHED</c:v>
                </c:pt>
                <c:pt idx="1">
                  <c:v>2026, n=376</c:v>
                </c:pt>
                <c:pt idx="2">
                  <c:v>2025, n=857</c:v>
                </c:pt>
                <c:pt idx="3">
                  <c:v>2024, n=384</c:v>
                </c:pt>
                <c:pt idx="4">
                  <c:v>2023, n=384</c:v>
                </c:pt>
                <c:pt idx="5">
                  <c:v>2022, n=358</c:v>
                </c:pt>
                <c:pt idx="6">
                  <c:v>2021, n=374</c:v>
                </c:pt>
                <c:pt idx="7">
                  <c:v>2020, n=326</c:v>
                </c:pt>
                <c:pt idx="8">
                  <c:v>2019, n=368</c:v>
                </c:pt>
                <c:pt idx="9">
                  <c:v>2018, n=288</c:v>
                </c:pt>
                <c:pt idx="10">
                  <c:v>2017, n=319</c:v>
                </c:pt>
              </c:strCache>
            </c:strRef>
          </c:cat>
          <c:val>
            <c:numRef>
              <c:f>joobes!$O$65:$Y$65</c:f>
              <c:numCache>
                <c:formatCode>0</c:formatCode>
                <c:ptCount val="11"/>
                <c:pt idx="1">
                  <c:v>3.7241512595919777</c:v>
                </c:pt>
                <c:pt idx="2" formatCode="General">
                  <c:v>6</c:v>
                </c:pt>
                <c:pt idx="3">
                  <c:v>4.0409260100300823</c:v>
                </c:pt>
                <c:pt idx="4">
                  <c:v>7.44088653564053</c:v>
                </c:pt>
                <c:pt idx="5">
                  <c:v>3.9706735070455421</c:v>
                </c:pt>
                <c:pt idx="6">
                  <c:v>2.4474336239555949</c:v>
                </c:pt>
                <c:pt idx="7">
                  <c:v>3.6155741100618277</c:v>
                </c:pt>
                <c:pt idx="8">
                  <c:v>5.0150284041510531</c:v>
                </c:pt>
                <c:pt idx="9">
                  <c:v>6.2594767690686028</c:v>
                </c:pt>
                <c:pt idx="1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27-4E0B-9BE0-3BF026FB3B4F}"/>
            </c:ext>
          </c:extLst>
        </c:ser>
        <c:ser>
          <c:idx val="1"/>
          <c:order val="1"/>
          <c:tx>
            <c:strRef>
              <c:f>joobes!$B$66</c:f>
              <c:strCache>
                <c:ptCount val="1"/>
                <c:pt idx="0">
                  <c:v>1-2 tundi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Helvetica" pitchFamily="2" charset="0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joobes!$O$64:$Y$64</c:f>
              <c:strCache>
                <c:ptCount val="11"/>
                <c:pt idx="0">
                  <c:v>SÕIDUKIJUHTIDEST MEHED</c:v>
                </c:pt>
                <c:pt idx="1">
                  <c:v>2026, n=376</c:v>
                </c:pt>
                <c:pt idx="2">
                  <c:v>2025, n=857</c:v>
                </c:pt>
                <c:pt idx="3">
                  <c:v>2024, n=384</c:v>
                </c:pt>
                <c:pt idx="4">
                  <c:v>2023, n=384</c:v>
                </c:pt>
                <c:pt idx="5">
                  <c:v>2022, n=358</c:v>
                </c:pt>
                <c:pt idx="6">
                  <c:v>2021, n=374</c:v>
                </c:pt>
                <c:pt idx="7">
                  <c:v>2020, n=326</c:v>
                </c:pt>
                <c:pt idx="8">
                  <c:v>2019, n=368</c:v>
                </c:pt>
                <c:pt idx="9">
                  <c:v>2018, n=288</c:v>
                </c:pt>
                <c:pt idx="10">
                  <c:v>2017, n=319</c:v>
                </c:pt>
              </c:strCache>
            </c:strRef>
          </c:cat>
          <c:val>
            <c:numRef>
              <c:f>joobes!$O$66:$Y$66</c:f>
              <c:numCache>
                <c:formatCode>0</c:formatCode>
                <c:ptCount val="11"/>
                <c:pt idx="1">
                  <c:v>28.449057285658355</c:v>
                </c:pt>
                <c:pt idx="2" formatCode="General">
                  <c:v>25</c:v>
                </c:pt>
                <c:pt idx="3">
                  <c:v>29.763140945202178</c:v>
                </c:pt>
                <c:pt idx="4">
                  <c:v>31.456916339199555</c:v>
                </c:pt>
                <c:pt idx="5">
                  <c:v>28.906133628460346</c:v>
                </c:pt>
                <c:pt idx="6">
                  <c:v>27.819080596258814</c:v>
                </c:pt>
                <c:pt idx="7">
                  <c:v>22.055412287250565</c:v>
                </c:pt>
                <c:pt idx="8">
                  <c:v>25.341531500116044</c:v>
                </c:pt>
                <c:pt idx="9">
                  <c:v>25.05361576471871</c:v>
                </c:pt>
                <c:pt idx="10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27-4E0B-9BE0-3BF026FB3B4F}"/>
            </c:ext>
          </c:extLst>
        </c:ser>
        <c:ser>
          <c:idx val="2"/>
          <c:order val="2"/>
          <c:tx>
            <c:strRef>
              <c:f>joobes!$B$67</c:f>
              <c:strCache>
                <c:ptCount val="1"/>
                <c:pt idx="0">
                  <c:v>2-3 tundi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Helvetica" pitchFamily="2" charset="0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joobes!$O$64:$Y$64</c:f>
              <c:strCache>
                <c:ptCount val="11"/>
                <c:pt idx="0">
                  <c:v>SÕIDUKIJUHTIDEST MEHED</c:v>
                </c:pt>
                <c:pt idx="1">
                  <c:v>2026, n=376</c:v>
                </c:pt>
                <c:pt idx="2">
                  <c:v>2025, n=857</c:v>
                </c:pt>
                <c:pt idx="3">
                  <c:v>2024, n=384</c:v>
                </c:pt>
                <c:pt idx="4">
                  <c:v>2023, n=384</c:v>
                </c:pt>
                <c:pt idx="5">
                  <c:v>2022, n=358</c:v>
                </c:pt>
                <c:pt idx="6">
                  <c:v>2021, n=374</c:v>
                </c:pt>
                <c:pt idx="7">
                  <c:v>2020, n=326</c:v>
                </c:pt>
                <c:pt idx="8">
                  <c:v>2019, n=368</c:v>
                </c:pt>
                <c:pt idx="9">
                  <c:v>2018, n=288</c:v>
                </c:pt>
                <c:pt idx="10">
                  <c:v>2017, n=319</c:v>
                </c:pt>
              </c:strCache>
            </c:strRef>
          </c:cat>
          <c:val>
            <c:numRef>
              <c:f>joobes!$O$67:$Y$67</c:f>
              <c:numCache>
                <c:formatCode>0</c:formatCode>
                <c:ptCount val="11"/>
                <c:pt idx="1">
                  <c:v>29.046223814478815</c:v>
                </c:pt>
                <c:pt idx="2" formatCode="General">
                  <c:v>30</c:v>
                </c:pt>
                <c:pt idx="3">
                  <c:v>29.913836563368459</c:v>
                </c:pt>
                <c:pt idx="4">
                  <c:v>26.518577994159813</c:v>
                </c:pt>
                <c:pt idx="5">
                  <c:v>29.084966461295643</c:v>
                </c:pt>
                <c:pt idx="6">
                  <c:v>31.157342398324268</c:v>
                </c:pt>
                <c:pt idx="7">
                  <c:v>32.954540223617748</c:v>
                </c:pt>
                <c:pt idx="8">
                  <c:v>23.68484836030547</c:v>
                </c:pt>
                <c:pt idx="9">
                  <c:v>34.479634068090562</c:v>
                </c:pt>
                <c:pt idx="10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D27-4E0B-9BE0-3BF026FB3B4F}"/>
            </c:ext>
          </c:extLst>
        </c:ser>
        <c:ser>
          <c:idx val="3"/>
          <c:order val="3"/>
          <c:tx>
            <c:strRef>
              <c:f>joobes!$B$68</c:f>
              <c:strCache>
                <c:ptCount val="1"/>
                <c:pt idx="0">
                  <c:v>3-4 tundi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Helvetica" pitchFamily="2" charset="0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joobes!$O$64:$Y$64</c:f>
              <c:strCache>
                <c:ptCount val="11"/>
                <c:pt idx="0">
                  <c:v>SÕIDUKIJUHTIDEST MEHED</c:v>
                </c:pt>
                <c:pt idx="1">
                  <c:v>2026, n=376</c:v>
                </c:pt>
                <c:pt idx="2">
                  <c:v>2025, n=857</c:v>
                </c:pt>
                <c:pt idx="3">
                  <c:v>2024, n=384</c:v>
                </c:pt>
                <c:pt idx="4">
                  <c:v>2023, n=384</c:v>
                </c:pt>
                <c:pt idx="5">
                  <c:v>2022, n=358</c:v>
                </c:pt>
                <c:pt idx="6">
                  <c:v>2021, n=374</c:v>
                </c:pt>
                <c:pt idx="7">
                  <c:v>2020, n=326</c:v>
                </c:pt>
                <c:pt idx="8">
                  <c:v>2019, n=368</c:v>
                </c:pt>
                <c:pt idx="9">
                  <c:v>2018, n=288</c:v>
                </c:pt>
                <c:pt idx="10">
                  <c:v>2017, n=319</c:v>
                </c:pt>
              </c:strCache>
            </c:strRef>
          </c:cat>
          <c:val>
            <c:numRef>
              <c:f>joobes!$O$68:$Y$68</c:f>
              <c:numCache>
                <c:formatCode>0</c:formatCode>
                <c:ptCount val="11"/>
                <c:pt idx="1">
                  <c:v>27.22239927504117</c:v>
                </c:pt>
                <c:pt idx="2" formatCode="General">
                  <c:v>28</c:v>
                </c:pt>
                <c:pt idx="3">
                  <c:v>26.873227964230878</c:v>
                </c:pt>
                <c:pt idx="4">
                  <c:v>27.169570577527885</c:v>
                </c:pt>
                <c:pt idx="5">
                  <c:v>29.472776734161226</c:v>
                </c:pt>
                <c:pt idx="6">
                  <c:v>25.597256247690819</c:v>
                </c:pt>
                <c:pt idx="7">
                  <c:v>27.652099402460635</c:v>
                </c:pt>
                <c:pt idx="8">
                  <c:v>24.216713169181208</c:v>
                </c:pt>
                <c:pt idx="9">
                  <c:v>19.81617238076544</c:v>
                </c:pt>
                <c:pt idx="10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D27-4E0B-9BE0-3BF026FB3B4F}"/>
            </c:ext>
          </c:extLst>
        </c:ser>
        <c:ser>
          <c:idx val="4"/>
          <c:order val="4"/>
          <c:tx>
            <c:strRef>
              <c:f>joobes!$B$69</c:f>
              <c:strCache>
                <c:ptCount val="1"/>
                <c:pt idx="0">
                  <c:v>Ei oska öelda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Helvetica" pitchFamily="2" charset="0"/>
                    <a:ea typeface="+mn-ea"/>
                    <a:cs typeface="+mn-cs"/>
                  </a:defRPr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joobes!$O$64:$Y$64</c:f>
              <c:strCache>
                <c:ptCount val="11"/>
                <c:pt idx="0">
                  <c:v>SÕIDUKIJUHTIDEST MEHED</c:v>
                </c:pt>
                <c:pt idx="1">
                  <c:v>2026, n=376</c:v>
                </c:pt>
                <c:pt idx="2">
                  <c:v>2025, n=857</c:v>
                </c:pt>
                <c:pt idx="3">
                  <c:v>2024, n=384</c:v>
                </c:pt>
                <c:pt idx="4">
                  <c:v>2023, n=384</c:v>
                </c:pt>
                <c:pt idx="5">
                  <c:v>2022, n=358</c:v>
                </c:pt>
                <c:pt idx="6">
                  <c:v>2021, n=374</c:v>
                </c:pt>
                <c:pt idx="7">
                  <c:v>2020, n=326</c:v>
                </c:pt>
                <c:pt idx="8">
                  <c:v>2019, n=368</c:v>
                </c:pt>
                <c:pt idx="9">
                  <c:v>2018, n=288</c:v>
                </c:pt>
                <c:pt idx="10">
                  <c:v>2017, n=319</c:v>
                </c:pt>
              </c:strCache>
            </c:strRef>
          </c:cat>
          <c:val>
            <c:numRef>
              <c:f>joobes!$O$69:$Y$69</c:f>
              <c:numCache>
                <c:formatCode>0</c:formatCode>
                <c:ptCount val="11"/>
                <c:pt idx="1">
                  <c:v>11.558168365229717</c:v>
                </c:pt>
                <c:pt idx="2" formatCode="General">
                  <c:v>12</c:v>
                </c:pt>
                <c:pt idx="3">
                  <c:v>9.4088685171684858</c:v>
                </c:pt>
                <c:pt idx="4">
                  <c:v>7.4140485534722602</c:v>
                </c:pt>
                <c:pt idx="5">
                  <c:v>8.5654496690371928</c:v>
                </c:pt>
                <c:pt idx="6">
                  <c:v>12.978887133770462</c:v>
                </c:pt>
                <c:pt idx="7">
                  <c:v>13.722373976609168</c:v>
                </c:pt>
                <c:pt idx="8">
                  <c:v>21.741878566246264</c:v>
                </c:pt>
                <c:pt idx="9">
                  <c:v>14.391101017356632</c:v>
                </c:pt>
                <c:pt idx="10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D27-4E0B-9BE0-3BF026FB3B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880139311"/>
        <c:axId val="1880141007"/>
      </c:barChart>
      <c:catAx>
        <c:axId val="1880139311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pPr>
            <a:endParaRPr lang="et-EE"/>
          </a:p>
        </c:txPr>
        <c:crossAx val="1880141007"/>
        <c:crosses val="autoZero"/>
        <c:auto val="1"/>
        <c:lblAlgn val="ctr"/>
        <c:lblOffset val="100"/>
        <c:tickLblSkip val="1"/>
        <c:noMultiLvlLbl val="0"/>
      </c:catAx>
      <c:valAx>
        <c:axId val="1880141007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0%" sourceLinked="1"/>
        <c:majorTickMark val="none"/>
        <c:minorTickMark val="none"/>
        <c:tickLblPos val="high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pPr>
            <a:endParaRPr lang="et-EE"/>
          </a:p>
        </c:txPr>
        <c:crossAx val="1880139311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Helvetica" pitchFamily="2" charset="0"/>
              <a:ea typeface="+mn-ea"/>
              <a:cs typeface="+mn-cs"/>
            </a:defRPr>
          </a:pPr>
          <a:endParaRPr lang="et-EE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prstDash val="solid"/>
      <a:round/>
    </a:ln>
    <a:effectLst/>
  </c:spPr>
  <c:txPr>
    <a:bodyPr/>
    <a:lstStyle/>
    <a:p>
      <a:pPr>
        <a:defRPr sz="1100">
          <a:solidFill>
            <a:schemeClr val="tx1"/>
          </a:solidFill>
          <a:latin typeface="Helvetica" pitchFamily="2" charset="0"/>
        </a:defRPr>
      </a:pPr>
      <a:endParaRPr lang="et-E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329087-B8E6-5F44-BBC6-D1D3F01F08B3}" type="datetimeFigureOut">
              <a:rPr lang="et-EE" smtClean="0"/>
              <a:t>01.09.2026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80EF8-E9CB-E84D-AF08-51E28286EE4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665241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80EF8-E9CB-E84D-AF08-51E28286EE44}" type="slidenum">
              <a:rPr lang="et-EE" smtClean="0"/>
              <a:t>12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601079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80EF8-E9CB-E84D-AF08-51E28286EE44}" type="slidenum">
              <a:rPr lang="et-EE" smtClean="0"/>
              <a:t>18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655636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80EF8-E9CB-E84D-AF08-51E28286EE44}" type="slidenum">
              <a:rPr lang="et-EE" smtClean="0"/>
              <a:t>23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700544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197BF-DCE9-C870-CD56-5D5B67B50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8CA744-F637-334D-06B4-23BF80C6A5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1AE925-A0A0-6D63-A23A-AC47BD5F82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C40DFF-5BDE-B74C-A05E-D4C6E714F6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80EF8-E9CB-E84D-AF08-51E28286EE44}" type="slidenum">
              <a:rPr lang="et-EE" smtClean="0"/>
              <a:t>24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1136389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9262A-3A12-4B40-96A8-5980B50C0504}" type="slidenum">
              <a:rPr lang="et-EE" smtClean="0"/>
              <a:t>45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8564416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0A9C92-0D9F-AD43-87B4-01DC0272E9AF}" type="slidenum">
              <a:rPr lang="et-EE" smtClean="0"/>
              <a:t>50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277044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itel Pilt vasaku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575999" y="0"/>
            <a:ext cx="4408923" cy="6858000"/>
          </a:xfrm>
          <a:custGeom>
            <a:avLst/>
            <a:gdLst>
              <a:gd name="connsiteX0" fmla="*/ 0 w 4408923"/>
              <a:gd name="connsiteY0" fmla="*/ 0 h 6858000"/>
              <a:gd name="connsiteX1" fmla="*/ 4408923 w 4408923"/>
              <a:gd name="connsiteY1" fmla="*/ 0 h 6858000"/>
              <a:gd name="connsiteX2" fmla="*/ 4408923 w 4408923"/>
              <a:gd name="connsiteY2" fmla="*/ 6858000 h 6858000"/>
              <a:gd name="connsiteX3" fmla="*/ 0 w 4408923"/>
              <a:gd name="connsiteY3" fmla="*/ 6858000 h 6858000"/>
              <a:gd name="connsiteX4" fmla="*/ 0 w 4408923"/>
              <a:gd name="connsiteY4" fmla="*/ 6034725 h 6858000"/>
              <a:gd name="connsiteX5" fmla="*/ 208 w 4408923"/>
              <a:gd name="connsiteY5" fmla="*/ 6034804 h 6858000"/>
              <a:gd name="connsiteX6" fmla="*/ 376702 w 4408923"/>
              <a:gd name="connsiteY6" fmla="*/ 6098185 h 6858000"/>
              <a:gd name="connsiteX7" fmla="*/ 1681141 w 4408923"/>
              <a:gd name="connsiteY7" fmla="*/ 4860459 h 6858000"/>
              <a:gd name="connsiteX8" fmla="*/ 460294 w 4408923"/>
              <a:gd name="connsiteY8" fmla="*/ 3540207 h 6858000"/>
              <a:gd name="connsiteX9" fmla="*/ 387188 w 4408923"/>
              <a:gd name="connsiteY9" fmla="*/ 3538866 h 6858000"/>
              <a:gd name="connsiteX10" fmla="*/ 10193 w 4408923"/>
              <a:gd name="connsiteY10" fmla="*/ 3599167 h 6858000"/>
              <a:gd name="connsiteX11" fmla="*/ 0 w 4408923"/>
              <a:gd name="connsiteY11" fmla="*/ 360297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08923" h="6858000">
                <a:moveTo>
                  <a:pt x="0" y="0"/>
                </a:moveTo>
                <a:lnTo>
                  <a:pt x="4408923" y="0"/>
                </a:lnTo>
                <a:lnTo>
                  <a:pt x="4408923" y="6858000"/>
                </a:lnTo>
                <a:lnTo>
                  <a:pt x="0" y="6858000"/>
                </a:lnTo>
                <a:lnTo>
                  <a:pt x="0" y="6034725"/>
                </a:lnTo>
                <a:lnTo>
                  <a:pt x="208" y="6034804"/>
                </a:lnTo>
                <a:cubicBezTo>
                  <a:pt x="118918" y="6073701"/>
                  <a:pt x="245346" y="6095777"/>
                  <a:pt x="376702" y="6098185"/>
                </a:cubicBezTo>
                <a:cubicBezTo>
                  <a:pt x="1077218" y="6111027"/>
                  <a:pt x="1658225" y="5559734"/>
                  <a:pt x="1681141" y="4860459"/>
                </a:cubicBezTo>
                <a:cubicBezTo>
                  <a:pt x="1704060" y="4161093"/>
                  <a:pt x="1160249" y="3573003"/>
                  <a:pt x="460294" y="3540207"/>
                </a:cubicBezTo>
                <a:lnTo>
                  <a:pt x="387188" y="3538866"/>
                </a:lnTo>
                <a:cubicBezTo>
                  <a:pt x="255819" y="3540201"/>
                  <a:pt x="129216" y="3561243"/>
                  <a:pt x="10193" y="3599167"/>
                </a:cubicBezTo>
                <a:lnTo>
                  <a:pt x="0" y="3602972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36841" y="2533153"/>
            <a:ext cx="6121239" cy="2387600"/>
          </a:xfrm>
        </p:spPr>
        <p:txBody>
          <a:bodyPr anchor="b"/>
          <a:lstStyle>
            <a:lvl1pPr algn="l">
              <a:defRPr lang="en-GB" sz="6000" b="1" i="0" u="none" strike="noStrike" baseline="0" smtClean="0"/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A84B4-50EE-4E03-B6D7-AB5456BA3390}" type="slidenum">
              <a:rPr lang="et-EE" smtClean="0"/>
              <a:t>‹#›</a:t>
            </a:fld>
            <a:endParaRPr lang="et-EE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736839" y="5059254"/>
            <a:ext cx="6121239" cy="1559261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AA1E3C"/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1" y="3538801"/>
            <a:ext cx="1974433" cy="256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376207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itel pilt parem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7783513" y="0"/>
            <a:ext cx="4408487" cy="6867525"/>
          </a:xfrm>
          <a:custGeom>
            <a:avLst/>
            <a:gdLst>
              <a:gd name="connsiteX0" fmla="*/ 0 w 4408487"/>
              <a:gd name="connsiteY0" fmla="*/ 0 h 6867525"/>
              <a:gd name="connsiteX1" fmla="*/ 4408487 w 4408487"/>
              <a:gd name="connsiteY1" fmla="*/ 0 h 6867525"/>
              <a:gd name="connsiteX2" fmla="*/ 4408487 w 4408487"/>
              <a:gd name="connsiteY2" fmla="*/ 6867525 h 6867525"/>
              <a:gd name="connsiteX3" fmla="*/ 0 w 4408487"/>
              <a:gd name="connsiteY3" fmla="*/ 6867525 h 6867525"/>
              <a:gd name="connsiteX4" fmla="*/ 0 w 4408487"/>
              <a:gd name="connsiteY4" fmla="*/ 6032186 h 6867525"/>
              <a:gd name="connsiteX5" fmla="*/ 108414 w 4408487"/>
              <a:gd name="connsiteY5" fmla="*/ 6062418 h 6867525"/>
              <a:gd name="connsiteX6" fmla="*/ 365715 w 4408487"/>
              <a:gd name="connsiteY6" fmla="*/ 6094106 h 6867525"/>
              <a:gd name="connsiteX7" fmla="*/ 1685089 w 4408487"/>
              <a:gd name="connsiteY7" fmla="*/ 4855586 h 6867525"/>
              <a:gd name="connsiteX8" fmla="*/ 456140 w 4408487"/>
              <a:gd name="connsiteY8" fmla="*/ 3527283 h 6867525"/>
              <a:gd name="connsiteX9" fmla="*/ 395862 w 4408487"/>
              <a:gd name="connsiteY9" fmla="*/ 3525881 h 6867525"/>
              <a:gd name="connsiteX10" fmla="*/ 15171 w 4408487"/>
              <a:gd name="connsiteY10" fmla="*/ 3582733 h 6867525"/>
              <a:gd name="connsiteX11" fmla="*/ 0 w 4408487"/>
              <a:gd name="connsiteY11" fmla="*/ 3588214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08487" h="6867525">
                <a:moveTo>
                  <a:pt x="0" y="0"/>
                </a:moveTo>
                <a:lnTo>
                  <a:pt x="4408487" y="0"/>
                </a:lnTo>
                <a:lnTo>
                  <a:pt x="4408487" y="6867525"/>
                </a:lnTo>
                <a:lnTo>
                  <a:pt x="0" y="6867525"/>
                </a:lnTo>
                <a:lnTo>
                  <a:pt x="0" y="6032186"/>
                </a:lnTo>
                <a:lnTo>
                  <a:pt x="108414" y="6062418"/>
                </a:lnTo>
                <a:cubicBezTo>
                  <a:pt x="191366" y="6081203"/>
                  <a:pt x="277410" y="6092051"/>
                  <a:pt x="365715" y="6094106"/>
                </a:cubicBezTo>
                <a:cubicBezTo>
                  <a:pt x="1071950" y="6110541"/>
                  <a:pt x="1660107" y="5558428"/>
                  <a:pt x="1685089" y="4855586"/>
                </a:cubicBezTo>
                <a:cubicBezTo>
                  <a:pt x="1710082" y="4152430"/>
                  <a:pt x="1162112" y="3560159"/>
                  <a:pt x="456140" y="3527283"/>
                </a:cubicBezTo>
                <a:lnTo>
                  <a:pt x="395862" y="3525881"/>
                </a:lnTo>
                <a:cubicBezTo>
                  <a:pt x="263387" y="3525881"/>
                  <a:pt x="135534" y="3545773"/>
                  <a:pt x="15171" y="3582733"/>
                </a:cubicBezTo>
                <a:lnTo>
                  <a:pt x="0" y="3588214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3103" y="2432434"/>
            <a:ext cx="6121239" cy="2387600"/>
          </a:xfrm>
        </p:spPr>
        <p:txBody>
          <a:bodyPr anchor="b"/>
          <a:lstStyle>
            <a:lvl1pPr algn="l">
              <a:defRPr lang="en-GB" sz="6000" b="1" i="0" u="none" strike="noStrike" baseline="0" smtClean="0"/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A84B4-50EE-4E03-B6D7-AB5456BA3390}" type="slidenum">
              <a:rPr lang="et-EE" smtClean="0"/>
              <a:t>‹#›</a:t>
            </a:fld>
            <a:endParaRPr lang="et-EE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33103" y="4989511"/>
            <a:ext cx="6121239" cy="1559261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AA1E3C"/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355" y="3521459"/>
            <a:ext cx="1982054" cy="257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34863"/>
      </p:ext>
    </p:extLst>
  </p:cSld>
  <p:clrMapOvr>
    <a:masterClrMapping/>
  </p:clrMapOvr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itel pilttaust tekst vasa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576000" y="0"/>
            <a:ext cx="11615999" cy="6858000"/>
          </a:xfrm>
          <a:custGeom>
            <a:avLst/>
            <a:gdLst>
              <a:gd name="connsiteX0" fmla="*/ 0 w 11615999"/>
              <a:gd name="connsiteY0" fmla="*/ 0 h 6858000"/>
              <a:gd name="connsiteX1" fmla="*/ 11615999 w 11615999"/>
              <a:gd name="connsiteY1" fmla="*/ 0 h 6858000"/>
              <a:gd name="connsiteX2" fmla="*/ 11615999 w 11615999"/>
              <a:gd name="connsiteY2" fmla="*/ 6858000 h 6858000"/>
              <a:gd name="connsiteX3" fmla="*/ 0 w 11615999"/>
              <a:gd name="connsiteY3" fmla="*/ 6858000 h 6858000"/>
              <a:gd name="connsiteX4" fmla="*/ 0 w 11615999"/>
              <a:gd name="connsiteY4" fmla="*/ 1594962 h 6858000"/>
              <a:gd name="connsiteX5" fmla="*/ 82764 w 11615999"/>
              <a:gd name="connsiteY5" fmla="*/ 1588262 h 6858000"/>
              <a:gd name="connsiteX6" fmla="*/ 509299 w 11615999"/>
              <a:gd name="connsiteY6" fmla="*/ 1095208 h 6858000"/>
              <a:gd name="connsiteX7" fmla="*/ 12380 w 11615999"/>
              <a:gd name="connsiteY7" fmla="*/ 560124 h 6858000"/>
              <a:gd name="connsiteX8" fmla="*/ 0 w 11615999"/>
              <a:gd name="connsiteY8" fmla="*/ 5598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5999" h="6858000">
                <a:moveTo>
                  <a:pt x="0" y="0"/>
                </a:moveTo>
                <a:lnTo>
                  <a:pt x="11615999" y="0"/>
                </a:lnTo>
                <a:lnTo>
                  <a:pt x="11615999" y="6858000"/>
                </a:lnTo>
                <a:lnTo>
                  <a:pt x="0" y="6858000"/>
                </a:lnTo>
                <a:lnTo>
                  <a:pt x="0" y="1594962"/>
                </a:lnTo>
                <a:lnTo>
                  <a:pt x="82764" y="1588262"/>
                </a:lnTo>
                <a:cubicBezTo>
                  <a:pt x="319087" y="1545109"/>
                  <a:pt x="501107" y="1343116"/>
                  <a:pt x="509299" y="1095208"/>
                </a:cubicBezTo>
                <a:cubicBezTo>
                  <a:pt x="518668" y="811736"/>
                  <a:pt x="297295" y="573361"/>
                  <a:pt x="12380" y="560124"/>
                </a:cubicBezTo>
                <a:lnTo>
                  <a:pt x="0" y="559899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" y="559559"/>
            <a:ext cx="797581" cy="103723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1000284" y="6179439"/>
            <a:ext cx="880369" cy="3084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17CE275A-E327-4030-B2D3-F354B9DDFA2B}" type="datetime3">
              <a:rPr lang="et-EE" sz="1404" smtClean="0">
                <a:solidFill>
                  <a:schemeClr val="bg2">
                    <a:lumMod val="95000"/>
                  </a:schemeClr>
                </a:solidFill>
              </a:rPr>
              <a:pPr/>
              <a:t>01/09/26</a:t>
            </a:fld>
            <a:endParaRPr lang="en-GB" sz="1404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3103" y="2327659"/>
            <a:ext cx="6121239" cy="2387600"/>
          </a:xfrm>
        </p:spPr>
        <p:txBody>
          <a:bodyPr anchor="b"/>
          <a:lstStyle>
            <a:lvl1pPr algn="l">
              <a:defRPr lang="en-GB" sz="6000" b="1" i="0" u="none" strike="noStrike" baseline="0" smtClean="0">
                <a:solidFill>
                  <a:schemeClr val="bg2">
                    <a:lumMod val="9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33103" y="4989511"/>
            <a:ext cx="6121239" cy="155926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2">
                    <a:lumMod val="95000"/>
                  </a:schemeClr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794240691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itel pilttaust tekst pare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576000" y="0"/>
            <a:ext cx="11615999" cy="6858000"/>
          </a:xfrm>
          <a:custGeom>
            <a:avLst/>
            <a:gdLst>
              <a:gd name="connsiteX0" fmla="*/ 0 w 11615999"/>
              <a:gd name="connsiteY0" fmla="*/ 0 h 6858000"/>
              <a:gd name="connsiteX1" fmla="*/ 11615999 w 11615999"/>
              <a:gd name="connsiteY1" fmla="*/ 0 h 6858000"/>
              <a:gd name="connsiteX2" fmla="*/ 11615999 w 11615999"/>
              <a:gd name="connsiteY2" fmla="*/ 6858000 h 6858000"/>
              <a:gd name="connsiteX3" fmla="*/ 0 w 11615999"/>
              <a:gd name="connsiteY3" fmla="*/ 6858000 h 6858000"/>
              <a:gd name="connsiteX4" fmla="*/ 0 w 11615999"/>
              <a:gd name="connsiteY4" fmla="*/ 1594962 h 6858000"/>
              <a:gd name="connsiteX5" fmla="*/ 82764 w 11615999"/>
              <a:gd name="connsiteY5" fmla="*/ 1588262 h 6858000"/>
              <a:gd name="connsiteX6" fmla="*/ 509299 w 11615999"/>
              <a:gd name="connsiteY6" fmla="*/ 1095208 h 6858000"/>
              <a:gd name="connsiteX7" fmla="*/ 12380 w 11615999"/>
              <a:gd name="connsiteY7" fmla="*/ 560124 h 6858000"/>
              <a:gd name="connsiteX8" fmla="*/ 0 w 11615999"/>
              <a:gd name="connsiteY8" fmla="*/ 5598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5999" h="6858000">
                <a:moveTo>
                  <a:pt x="0" y="0"/>
                </a:moveTo>
                <a:lnTo>
                  <a:pt x="11615999" y="0"/>
                </a:lnTo>
                <a:lnTo>
                  <a:pt x="11615999" y="6858000"/>
                </a:lnTo>
                <a:lnTo>
                  <a:pt x="0" y="6858000"/>
                </a:lnTo>
                <a:lnTo>
                  <a:pt x="0" y="1594962"/>
                </a:lnTo>
                <a:lnTo>
                  <a:pt x="82764" y="1588262"/>
                </a:lnTo>
                <a:cubicBezTo>
                  <a:pt x="319087" y="1545109"/>
                  <a:pt x="501107" y="1343116"/>
                  <a:pt x="509299" y="1095208"/>
                </a:cubicBezTo>
                <a:cubicBezTo>
                  <a:pt x="518668" y="811736"/>
                  <a:pt x="297295" y="573361"/>
                  <a:pt x="12380" y="560124"/>
                </a:cubicBezTo>
                <a:lnTo>
                  <a:pt x="0" y="559899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" y="559559"/>
            <a:ext cx="797581" cy="103723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86792" y="6179439"/>
            <a:ext cx="880369" cy="3084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17CE275A-E327-4030-B2D3-F354B9DDFA2B}" type="datetime3">
              <a:rPr lang="et-EE" sz="1404" smtClean="0">
                <a:solidFill>
                  <a:schemeClr val="bg2">
                    <a:lumMod val="95000"/>
                  </a:schemeClr>
                </a:solidFill>
              </a:rPr>
              <a:pPr/>
              <a:t>01/09/26</a:t>
            </a:fld>
            <a:endParaRPr lang="en-GB" sz="1404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50513" y="2327659"/>
            <a:ext cx="6121239" cy="2387600"/>
          </a:xfrm>
        </p:spPr>
        <p:txBody>
          <a:bodyPr anchor="b"/>
          <a:lstStyle>
            <a:lvl1pPr algn="r">
              <a:defRPr lang="en-GB" sz="6000" b="1" i="0" u="none" strike="noStrike" baseline="0" smtClean="0">
                <a:solidFill>
                  <a:schemeClr val="bg2">
                    <a:lumMod val="9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550513" y="4989511"/>
            <a:ext cx="6121239" cy="1559261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2">
                    <a:lumMod val="95000"/>
                  </a:schemeClr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038704683"/>
      </p:ext>
    </p:extLst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itel vahele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20371" y="2573079"/>
            <a:ext cx="9051380" cy="861238"/>
          </a:xfrm>
        </p:spPr>
        <p:txBody>
          <a:bodyPr anchor="b"/>
          <a:lstStyle>
            <a:lvl1pPr algn="l">
              <a:defRPr lang="en-GB" sz="6000" b="1" i="0" u="none" strike="noStrike" baseline="0" smtClean="0">
                <a:solidFill>
                  <a:srgbClr val="AA1E3C"/>
                </a:solidFill>
                <a:latin typeface="Helvetica" panose="020B0604020202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620371" y="3452844"/>
            <a:ext cx="9051380" cy="794602"/>
          </a:xfrm>
        </p:spPr>
        <p:txBody>
          <a:bodyPr>
            <a:normAutofit/>
          </a:bodyPr>
          <a:lstStyle>
            <a:lvl1pPr marL="0" indent="0" algn="l">
              <a:buNone/>
              <a:defRPr sz="6000">
                <a:solidFill>
                  <a:srgbClr val="AA1E3C"/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62" y="2169001"/>
            <a:ext cx="1972111" cy="256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446753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laid üks sisuk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/>
        </p:nvSpPr>
        <p:spPr>
          <a:xfrm>
            <a:off x="186071" y="6031614"/>
            <a:ext cx="572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t-E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3A84B4-50EE-4E03-B6D7-AB5456BA3390}" type="slidenum">
              <a:rPr lang="et-EE" sz="1200" smtClean="0"/>
              <a:pPr/>
              <a:t>‹#›</a:t>
            </a:fld>
            <a:endParaRPr lang="et-EE" sz="120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186071" y="6482245"/>
            <a:ext cx="572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t-E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3A84B4-50EE-4E03-B6D7-AB5456BA3390}" type="slidenum">
              <a:rPr lang="et-EE" sz="1200" smtClean="0"/>
              <a:pPr/>
              <a:t>‹#›</a:t>
            </a:fld>
            <a:endParaRPr lang="et-EE" sz="120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1302488" y="1499191"/>
            <a:ext cx="10051312" cy="4885901"/>
          </a:xfrm>
        </p:spPr>
        <p:txBody>
          <a:bodyPr>
            <a:normAutofit/>
          </a:bodyPr>
          <a:lstStyle>
            <a:lvl1pPr marL="228594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1pPr>
            <a:lvl2pPr marL="685783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2pPr>
            <a:lvl3pPr marL="1142971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3pPr>
            <a:lvl4pPr marL="1600160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4pPr>
            <a:lvl5pPr marL="2057349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302488" y="457202"/>
            <a:ext cx="10051312" cy="425303"/>
          </a:xfrm>
        </p:spPr>
        <p:txBody>
          <a:bodyPr anchor="t">
            <a:noAutofit/>
          </a:bodyPr>
          <a:lstStyle>
            <a:lvl1pPr>
              <a:defRPr sz="3200">
                <a:solidFill>
                  <a:srgbClr val="A01E28"/>
                </a:solidFill>
                <a:latin typeface="Helvetica" panose="020B0604020202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4"/>
          </p:nvPr>
        </p:nvSpPr>
        <p:spPr>
          <a:xfrm>
            <a:off x="1302488" y="940987"/>
            <a:ext cx="10051312" cy="435932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rgbClr val="AA1E3C"/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701399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laid kaks sisuk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02488" y="457202"/>
            <a:ext cx="10051312" cy="425303"/>
          </a:xfrm>
        </p:spPr>
        <p:txBody>
          <a:bodyPr anchor="t">
            <a:noAutofit/>
          </a:bodyPr>
          <a:lstStyle>
            <a:lvl1pPr>
              <a:defRPr sz="3200">
                <a:solidFill>
                  <a:srgbClr val="A01E28"/>
                </a:solidFill>
                <a:latin typeface="Helvetica" panose="020B0604020202030204" pitchFamily="34" charset="0"/>
              </a:defRPr>
            </a:lvl1pPr>
          </a:lstStyle>
          <a:p>
            <a:r>
              <a:rPr lang="et-EE" dirty="0" err="1"/>
              <a:t>kljahsdkljhalkjshd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2488" y="1499191"/>
            <a:ext cx="4860000" cy="4885901"/>
          </a:xfrm>
        </p:spPr>
        <p:txBody>
          <a:bodyPr>
            <a:normAutofit/>
          </a:bodyPr>
          <a:lstStyle>
            <a:lvl1pPr marL="228594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1pPr>
            <a:lvl2pPr marL="685783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2pPr>
            <a:lvl3pPr marL="1142971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3pPr>
            <a:lvl4pPr marL="1600160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4pPr>
            <a:lvl5pPr marL="2057349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 dirty="0"/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186071" y="6031614"/>
            <a:ext cx="572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t-E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3A84B4-50EE-4E03-B6D7-AB5456BA3390}" type="slidenum">
              <a:rPr lang="et-EE" sz="1200" smtClean="0"/>
              <a:pPr/>
              <a:t>‹#›</a:t>
            </a:fld>
            <a:endParaRPr lang="et-EE" sz="120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186071" y="6482245"/>
            <a:ext cx="572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t-E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3A84B4-50EE-4E03-B6D7-AB5456BA3390}" type="slidenum">
              <a:rPr lang="et-EE" sz="1200" smtClean="0"/>
              <a:pPr/>
              <a:t>‹#›</a:t>
            </a:fld>
            <a:endParaRPr lang="et-EE" sz="1200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6493800" y="1499191"/>
            <a:ext cx="4860000" cy="4885901"/>
          </a:xfrm>
        </p:spPr>
        <p:txBody>
          <a:bodyPr>
            <a:normAutofit/>
          </a:bodyPr>
          <a:lstStyle>
            <a:lvl1pPr marL="228594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1pPr>
            <a:lvl2pPr marL="685783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2pPr>
            <a:lvl3pPr marL="1142971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3pPr>
            <a:lvl4pPr marL="1600160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4pPr>
            <a:lvl5pPr marL="2057349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4"/>
          </p:nvPr>
        </p:nvSpPr>
        <p:spPr>
          <a:xfrm>
            <a:off x="1302488" y="940987"/>
            <a:ext cx="10051312" cy="435932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rgbClr val="AA1E3C"/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081868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id kolm sisuk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/>
        </p:nvSpPr>
        <p:spPr>
          <a:xfrm>
            <a:off x="186071" y="6031614"/>
            <a:ext cx="572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t-E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3A84B4-50EE-4E03-B6D7-AB5456BA3390}" type="slidenum">
              <a:rPr lang="et-EE" sz="1200" smtClean="0"/>
              <a:pPr/>
              <a:t>‹#›</a:t>
            </a:fld>
            <a:endParaRPr lang="et-EE" sz="120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186071" y="6482245"/>
            <a:ext cx="572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t-E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3A84B4-50EE-4E03-B6D7-AB5456BA3390}" type="slidenum">
              <a:rPr lang="et-EE" sz="1200" smtClean="0"/>
              <a:pPr/>
              <a:t>‹#›</a:t>
            </a:fld>
            <a:endParaRPr lang="et-EE" sz="120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302488" y="457202"/>
            <a:ext cx="10051312" cy="425303"/>
          </a:xfrm>
        </p:spPr>
        <p:txBody>
          <a:bodyPr anchor="t">
            <a:noAutofit/>
          </a:bodyPr>
          <a:lstStyle>
            <a:lvl1pPr>
              <a:defRPr sz="3200">
                <a:solidFill>
                  <a:srgbClr val="A01E28"/>
                </a:solidFill>
                <a:latin typeface="Helvetica" panose="020B0604020202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4"/>
          </p:nvPr>
        </p:nvSpPr>
        <p:spPr>
          <a:xfrm>
            <a:off x="1302488" y="940987"/>
            <a:ext cx="10051312" cy="435932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rgbClr val="AA1E3C"/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1302487" y="1499191"/>
            <a:ext cx="3240000" cy="4885901"/>
          </a:xfrm>
        </p:spPr>
        <p:txBody>
          <a:bodyPr>
            <a:normAutofit/>
          </a:bodyPr>
          <a:lstStyle>
            <a:lvl1pPr marL="228594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1pPr>
            <a:lvl2pPr marL="685783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2pPr>
            <a:lvl3pPr marL="1142971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3pPr>
            <a:lvl4pPr marL="1600160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4pPr>
            <a:lvl5pPr marL="2057349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4708144" y="1499190"/>
            <a:ext cx="3240000" cy="4885901"/>
          </a:xfrm>
        </p:spPr>
        <p:txBody>
          <a:bodyPr>
            <a:normAutofit/>
          </a:bodyPr>
          <a:lstStyle>
            <a:lvl1pPr marL="228594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1pPr>
            <a:lvl2pPr marL="685783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2pPr>
            <a:lvl3pPr marL="1142971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3pPr>
            <a:lvl4pPr marL="1600160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4pPr>
            <a:lvl5pPr marL="2057349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6"/>
          </p:nvPr>
        </p:nvSpPr>
        <p:spPr>
          <a:xfrm>
            <a:off x="8113801" y="1499189"/>
            <a:ext cx="3240000" cy="4885901"/>
          </a:xfrm>
        </p:spPr>
        <p:txBody>
          <a:bodyPr>
            <a:normAutofit/>
          </a:bodyPr>
          <a:lstStyle>
            <a:lvl1pPr marL="228594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1pPr>
            <a:lvl2pPr marL="685783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2pPr>
            <a:lvl3pPr marL="1142971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3pPr>
            <a:lvl4pPr marL="1600160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4pPr>
            <a:lvl5pPr marL="2057349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206140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9401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2488" y="365125"/>
            <a:ext cx="100513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2488" y="1825625"/>
            <a:ext cx="1005131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6072" y="6031614"/>
            <a:ext cx="4521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9C3A84B4-50EE-4E03-B6D7-AB5456BA3390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582438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52" r:id="rId7"/>
    <p:sldLayoutId id="2147483666" r:id="rId8"/>
    <p:sldLayoutId id="2147483667" r:id="rId9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5000" kern="1200">
          <a:solidFill>
            <a:srgbClr val="A01E28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1.xml"/><Relationship Id="rId3" Type="http://schemas.openxmlformats.org/officeDocument/2006/relationships/slide" Target="slide9.xml"/><Relationship Id="rId7" Type="http://schemas.openxmlformats.org/officeDocument/2006/relationships/slide" Target="slide48.xml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4.xml"/><Relationship Id="rId5" Type="http://schemas.openxmlformats.org/officeDocument/2006/relationships/slide" Target="slide31.xml"/><Relationship Id="rId4" Type="http://schemas.openxmlformats.org/officeDocument/2006/relationships/slide" Target="slide2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mailto:liis@turu-uuringute.ee" TargetMode="External"/><Relationship Id="rId7" Type="http://schemas.microsoft.com/office/2007/relationships/hdphoto" Target="../media/hdphoto1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2.png"/><Relationship Id="rId4" Type="http://schemas.openxmlformats.org/officeDocument/2006/relationships/image" Target="../media/image47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itle 66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t-EE" sz="4800" noProof="0" dirty="0">
                <a:solidFill>
                  <a:schemeClr val="bg1"/>
                </a:solidFill>
              </a:rPr>
              <a:t>Sõiduki juhtimine </a:t>
            </a:r>
            <a:r>
              <a:rPr lang="et-EE" sz="4800" b="0" noProof="0" dirty="0">
                <a:solidFill>
                  <a:schemeClr val="bg1"/>
                </a:solidFill>
              </a:rPr>
              <a:t>(sõidukiirus, joobes ja väsimusseisundis juhtimine)</a:t>
            </a:r>
          </a:p>
        </p:txBody>
      </p:sp>
      <p:sp>
        <p:nvSpPr>
          <p:cNvPr id="68" name="Subtitle 6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t-EE" noProof="0" dirty="0">
                <a:solidFill>
                  <a:schemeClr val="bg1"/>
                </a:solidFill>
              </a:rPr>
              <a:t>Transpordiamet</a:t>
            </a:r>
          </a:p>
          <a:p>
            <a:r>
              <a:rPr lang="et-EE" noProof="0" dirty="0">
                <a:solidFill>
                  <a:schemeClr val="bg1"/>
                </a:solidFill>
              </a:rPr>
              <a:t>08/2026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15021A1-0BCD-79E4-6CAB-1EE99C580B5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07" r="2890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88540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DDBC8CE-829D-B941-B43B-99AF4F986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Piirkiiruse ületamine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277B0C-979F-AE4B-A9AC-3D612BAAC76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t-EE" noProof="0" dirty="0"/>
              <a:t>Kõige sagedamini ületatakse piirkiirust linnadevahelistel põhiteedel: seda teeb 74% juhtidest, sealhulgas 24% ületab piirkiirust enam kui 5 km/h. Kohalikel maanteedel ületab piirkiirust 63% juhtidest, neist 17% enam kui 5 km/h. Linnades ja asulates ületab piirkiirust 46% juhtidest, neist 6% enam kui 5 km/h.</a:t>
            </a:r>
          </a:p>
          <a:p>
            <a:r>
              <a:rPr lang="et-EE" noProof="0" dirty="0"/>
              <a:t>Piirkiirust ületavate juhtide osakaal on eelmise aastaga võrreldes kasvanud kõigil teeliikidel. </a:t>
            </a:r>
          </a:p>
          <a:p>
            <a:r>
              <a:rPr lang="et-EE" b="1" noProof="0" dirty="0"/>
              <a:t>Kokku ületab piirkiirust vähemalt mõnel teeliigil 77% sõidukijuhtidest.</a:t>
            </a:r>
            <a:r>
              <a:rPr lang="et-EE" noProof="0" dirty="0"/>
              <a:t> Piirkiirust ületavate juhtide osakaal on eelmise aastaga võrreldes kasvanud.</a:t>
            </a:r>
          </a:p>
          <a:p>
            <a:endParaRPr lang="et-EE" noProof="0" dirty="0"/>
          </a:p>
          <a:p>
            <a:r>
              <a:rPr lang="et-EE" noProof="0" dirty="0"/>
              <a:t>Vastavalt sellele, kuivõrd eelpool mainitud erinevatel teedel kiirusepiirangut tavaliselt ületatakse, jagasime sõidukijuhid erinevatesse gruppidesse järgnevalt:</a:t>
            </a:r>
          </a:p>
          <a:p>
            <a:pPr lvl="1"/>
            <a:r>
              <a:rPr lang="et-EE" noProof="0" dirty="0">
                <a:solidFill>
                  <a:schemeClr val="accent1"/>
                </a:solidFill>
              </a:rPr>
              <a:t>Ei ületa kiirust 21% </a:t>
            </a:r>
            <a:r>
              <a:rPr lang="et-EE" noProof="0" dirty="0"/>
              <a:t>– sõidavad kõigil teedel lubatud piirkiirusega; neid on sagedamini Kesk- ja Kirde-Eesti, suuremate linnade ning kuni 5 000 km aastas läbivate juhtide seas.</a:t>
            </a:r>
          </a:p>
          <a:p>
            <a:pPr lvl="1"/>
            <a:r>
              <a:rPr lang="et-EE" noProof="0" dirty="0">
                <a:solidFill>
                  <a:schemeClr val="accent1"/>
                </a:solidFill>
              </a:rPr>
              <a:t>Ei ületa kiirust olulisel määral 49% </a:t>
            </a:r>
            <a:r>
              <a:rPr lang="et-EE" noProof="0" dirty="0"/>
              <a:t>– ületavad mõnel teel piirkiirust kuni 5 km/h.</a:t>
            </a:r>
          </a:p>
          <a:p>
            <a:pPr lvl="1"/>
            <a:r>
              <a:rPr lang="et-EE" noProof="0" dirty="0">
                <a:solidFill>
                  <a:schemeClr val="accent1"/>
                </a:solidFill>
              </a:rPr>
              <a:t>Osalised kiiruseületajad 24% </a:t>
            </a:r>
            <a:r>
              <a:rPr lang="et-EE" noProof="0" dirty="0"/>
              <a:t>– ületavad mõnel teel piirkiirust enam kui 5 km/h; neid on sagedamini kõrgema sissetulekuga juhtide seas.</a:t>
            </a:r>
          </a:p>
          <a:p>
            <a:pPr lvl="1"/>
            <a:r>
              <a:rPr lang="et-EE" noProof="0" dirty="0">
                <a:solidFill>
                  <a:schemeClr val="accent1"/>
                </a:solidFill>
              </a:rPr>
              <a:t>Alatised kiiruseületajad 5% </a:t>
            </a:r>
            <a:r>
              <a:rPr lang="et-EE" noProof="0" dirty="0"/>
              <a:t>– ületavad kõigil teedel piirkiirust enam kui 5 km/h. Seda esineb harvemini naiste, vähemalt 65-aastaste, Lääne- ja Kirde-Eesti elanike, kuni 5 000 km aastas läbivate ning vähemalt 40-aastase staažiga juhtide seas.</a:t>
            </a:r>
          </a:p>
        </p:txBody>
      </p:sp>
    </p:spTree>
    <p:extLst>
      <p:ext uri="{BB962C8B-B14F-4D97-AF65-F5344CB8AC3E}">
        <p14:creationId xmlns:p14="http://schemas.microsoft.com/office/powerpoint/2010/main" val="2625191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0177C-9A79-8046-B2DF-A409AA106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Piirkiiruse ületamine erinevatel teedel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755C4F8-CFF1-F209-E134-726654D4EB8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43968" y="1498600"/>
            <a:ext cx="9967614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805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75B66-3002-BF4D-9F41-D0EE835CA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Piirkiiruse ületamine</a:t>
            </a:r>
          </a:p>
        </p:txBody>
      </p:sp>
      <p:graphicFrame>
        <p:nvGraphicFramePr>
          <p:cNvPr id="9" name="Content Placeholder 21">
            <a:extLst>
              <a:ext uri="{FF2B5EF4-FFF2-40B4-BE49-F238E27FC236}">
                <a16:creationId xmlns:a16="http://schemas.microsoft.com/office/drawing/2014/main" id="{00000000-0008-0000-0100-000008000000}"/>
              </a:ext>
            </a:extLst>
          </p:cNvPr>
          <p:cNvGraphicFramePr>
            <a:graphicFrameLocks noGrp="1"/>
          </p:cNvGraphicFramePr>
          <p:nvPr>
            <p:ph sz="half" idx="13"/>
            <p:extLst>
              <p:ext uri="{D42A27DB-BD31-4B8C-83A1-F6EECF244321}">
                <p14:modId xmlns:p14="http://schemas.microsoft.com/office/powerpoint/2010/main" val="3064551589"/>
              </p:ext>
            </p:extLst>
          </p:nvPr>
        </p:nvGraphicFramePr>
        <p:xfrm>
          <a:off x="6494463" y="1498600"/>
          <a:ext cx="4859337" cy="4886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352DC334-F187-89E6-0486-B396E58F2D2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330180" y="1545827"/>
            <a:ext cx="4804064" cy="479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496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DDBC8CE-829D-B941-B43B-99AF4F986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Piirkiiruse ületamine – sõidukiiruse hindamise vahend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277B0C-979F-AE4B-A9AC-3D612BAAC76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t-EE" noProof="0" dirty="0"/>
              <a:t>Sõiduki kiirust jälgitakse peamiselt</a:t>
            </a:r>
            <a:r>
              <a:rPr lang="et-EE" noProof="0" dirty="0">
                <a:solidFill>
                  <a:schemeClr val="accent1"/>
                </a:solidFill>
              </a:rPr>
              <a:t> spidomeetrilt </a:t>
            </a:r>
            <a:r>
              <a:rPr lang="et-EE" noProof="0" dirty="0"/>
              <a:t>(95%); seda nimetavad sagedamini muust rahvusest ja Kirde-Eesti sõidukijuhid.</a:t>
            </a:r>
          </a:p>
          <a:p>
            <a:r>
              <a:rPr lang="et-EE" noProof="0" dirty="0">
                <a:solidFill>
                  <a:schemeClr val="accent1"/>
                </a:solidFill>
              </a:rPr>
              <a:t>GPS-seadet</a:t>
            </a:r>
            <a:r>
              <a:rPr lang="et-EE" noProof="0" dirty="0"/>
              <a:t> kasutab 24% juhtidest. Seda teevad sagedamini mehed, kõrgema sissetulekuga, A-, C-, D- või muu kategooria juhtimisõigusega ning üle 20 000 km aastas läbivad juhid.</a:t>
            </a:r>
          </a:p>
          <a:p>
            <a:r>
              <a:rPr lang="et-EE" noProof="0" dirty="0">
                <a:solidFill>
                  <a:schemeClr val="accent1"/>
                </a:solidFill>
              </a:rPr>
              <a:t>Mobiilirakendust</a:t>
            </a:r>
            <a:r>
              <a:rPr lang="et-EE" noProof="0" dirty="0"/>
              <a:t> kasutab 23% juhtidest. Seda teevad sagedamini 18–34-aastased, kõrgharidusega, kõrgema sissetulekuga ja kuni 10-aastase staažiga juhid; harvemini vähemalt 50-aastased, muust rahvusest, Kirde-Eesti ja pikema staažiga juhid.</a:t>
            </a:r>
          </a:p>
          <a:p>
            <a:r>
              <a:rPr lang="et-EE" noProof="0" dirty="0">
                <a:solidFill>
                  <a:schemeClr val="accent1"/>
                </a:solidFill>
              </a:rPr>
              <a:t>Teiste sõidukite järgi </a:t>
            </a:r>
            <a:r>
              <a:rPr lang="et-EE" noProof="0" dirty="0"/>
              <a:t>hindab oma kiirust 12% juhtidest; seda teevad sagedamini vähemalt 75-aastased juhid.</a:t>
            </a:r>
          </a:p>
          <a:p>
            <a:r>
              <a:rPr lang="et-EE" noProof="0" dirty="0"/>
              <a:t>Mobiilirakenduse kasutamine on eelmise aastaga võrreldes kasvanud </a:t>
            </a:r>
          </a:p>
          <a:p>
            <a:r>
              <a:rPr lang="et-EE" noProof="0" dirty="0"/>
              <a:t>Muu vastusena nimetati peamiselt tunnetust.</a:t>
            </a:r>
          </a:p>
          <a:p>
            <a:endParaRPr lang="et-EE" noProof="0" dirty="0"/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D424C37D-3625-A426-25DD-BF6214F9D295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512954" y="1545827"/>
            <a:ext cx="4822354" cy="479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2465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DDBC8CE-829D-B941-B43B-99AF4F986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Piirkiiruse ületamine – põhjused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277B0C-979F-AE4B-A9AC-3D612BAAC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r>
              <a:rPr lang="et-EE" sz="1500" noProof="0" dirty="0"/>
              <a:t>Piirkiirust ületavatelt sõidukijuhtidelt uuriti, mis on selle põhjusteks.</a:t>
            </a:r>
          </a:p>
          <a:p>
            <a:r>
              <a:rPr lang="et-EE" sz="1500" noProof="0" dirty="0"/>
              <a:t>Kiiruseületamise peamiseks põhjuseks peetakse:</a:t>
            </a:r>
          </a:p>
          <a:p>
            <a:pPr lvl="1"/>
            <a:r>
              <a:rPr lang="et-EE" sz="1500" noProof="0" dirty="0">
                <a:solidFill>
                  <a:srgbClr val="A01E28"/>
                </a:solidFill>
              </a:rPr>
              <a:t>teiste liiklejate kiirusest tingitud kiirusevalikut (67%) </a:t>
            </a:r>
            <a:r>
              <a:rPr lang="et-EE" sz="1500" noProof="0" dirty="0">
                <a:solidFill>
                  <a:schemeClr val="tx1"/>
                </a:solidFill>
              </a:rPr>
              <a:t>– sagedamini 25–34-aastased ja Tallinna elanikud;</a:t>
            </a:r>
          </a:p>
          <a:p>
            <a:pPr lvl="1"/>
            <a:r>
              <a:rPr lang="et-EE" sz="1500" noProof="0" dirty="0">
                <a:solidFill>
                  <a:srgbClr val="A01E28"/>
                </a:solidFill>
              </a:rPr>
              <a:t>möödasõidu vajadust (64%) </a:t>
            </a:r>
            <a:r>
              <a:rPr lang="et-EE" sz="1500" noProof="0" dirty="0">
                <a:solidFill>
                  <a:schemeClr val="tx1"/>
                </a:solidFill>
              </a:rPr>
              <a:t>– sagedamini eestlased ja A-kategooria juhtimisõigusega juhid;</a:t>
            </a:r>
          </a:p>
          <a:p>
            <a:r>
              <a:rPr lang="et-EE" sz="1500" noProof="0" dirty="0">
                <a:solidFill>
                  <a:schemeClr val="tx1"/>
                </a:solidFill>
              </a:rPr>
              <a:t>Kiiruseületamise </a:t>
            </a:r>
            <a:r>
              <a:rPr lang="et-EE" sz="1500" noProof="0" dirty="0"/>
              <a:t>sagedasteks põhjusteks peetakse ka järgnevat:</a:t>
            </a:r>
          </a:p>
          <a:p>
            <a:pPr lvl="1"/>
            <a:r>
              <a:rPr lang="et-EE" sz="1500" noProof="0" dirty="0">
                <a:solidFill>
                  <a:schemeClr val="accent1"/>
                </a:solidFill>
              </a:rPr>
              <a:t>kogemata kiiruse ületamist (48%) </a:t>
            </a:r>
            <a:r>
              <a:rPr lang="et-EE" sz="1500" noProof="0" dirty="0">
                <a:solidFill>
                  <a:schemeClr val="tx1"/>
                </a:solidFill>
              </a:rPr>
              <a:t>– sagedamini eestlased;</a:t>
            </a:r>
          </a:p>
          <a:p>
            <a:pPr lvl="1"/>
            <a:r>
              <a:rPr lang="et-EE" sz="1500" noProof="0" dirty="0">
                <a:solidFill>
                  <a:schemeClr val="accent1"/>
                </a:solidFill>
              </a:rPr>
              <a:t>soodsaid sõidutingimusi (45%)</a:t>
            </a:r>
            <a:r>
              <a:rPr lang="et-EE" sz="1500" noProof="0" dirty="0">
                <a:solidFill>
                  <a:schemeClr val="tx1"/>
                </a:solidFill>
              </a:rPr>
              <a:t> – sagedamini 25–34-aastased.</a:t>
            </a:r>
          </a:p>
          <a:p>
            <a:r>
              <a:rPr lang="et-EE" sz="1500" noProof="0" dirty="0"/>
              <a:t>Muid põhjuseid nimetati märksa harvemini.</a:t>
            </a:r>
          </a:p>
          <a:p>
            <a:r>
              <a:rPr lang="et-EE" noProof="0" dirty="0"/>
              <a:t>Teiste liiklejate kiirusest tingitud kiirusevalikut ja möödasõidu vajadust nimetati eelmise aastaga võrreldes sagedamini.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61D4DF0-CE4E-B1F3-C69C-26DFFD5D9C75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519051" y="1542778"/>
            <a:ext cx="4810161" cy="479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481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C897C-7451-4AA4-8CCB-9057FBAE3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738A2-341D-990D-52F1-FBB2AC17F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Piirkiiruse ületamine –</a:t>
            </a:r>
            <a:br>
              <a:rPr lang="et-EE" noProof="0" dirty="0"/>
            </a:br>
            <a:r>
              <a:rPr lang="et-EE" noProof="0" dirty="0"/>
              <a:t>liiklusohtlikesse olukordadesse sattumine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B85586-DEA0-5854-25CF-8AA6EEBB01E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t-EE" noProof="0" dirty="0">
                <a:solidFill>
                  <a:schemeClr val="tx1"/>
                </a:solidFill>
              </a:rPr>
              <a:t>Kõige sagedamini on kiiruseületamise tõttu tulnud </a:t>
            </a:r>
            <a:r>
              <a:rPr lang="et-EE" noProof="0" dirty="0" err="1">
                <a:solidFill>
                  <a:srgbClr val="A01E28"/>
                </a:solidFill>
              </a:rPr>
              <a:t>äkkpidurdada</a:t>
            </a:r>
            <a:r>
              <a:rPr lang="et-EE" noProof="0" dirty="0">
                <a:solidFill>
                  <a:schemeClr val="tx1"/>
                </a:solidFill>
              </a:rPr>
              <a:t>, et eessõitvale sõidukile mitte otsa sõita – seda on juhtunud 15%-l kiirust ületanud juhtidest.</a:t>
            </a:r>
          </a:p>
          <a:p>
            <a:r>
              <a:rPr lang="et-EE" noProof="0" dirty="0">
                <a:solidFill>
                  <a:schemeClr val="tx1"/>
                </a:solidFill>
              </a:rPr>
              <a:t>Kokku 9% ei ole õigel ajal märganud jalakäijat või jalgratturit, valgusfoori märguannet või liiklusmärki.</a:t>
            </a:r>
          </a:p>
          <a:p>
            <a:r>
              <a:rPr lang="et-EE" noProof="0" dirty="0">
                <a:solidFill>
                  <a:schemeClr val="tx1"/>
                </a:solidFill>
              </a:rPr>
              <a:t>Kurvis libisemist, avariid ja muid olukordi nimetati märksa harvemini.</a:t>
            </a:r>
          </a:p>
          <a:p>
            <a:r>
              <a:rPr lang="et-EE" noProof="0" dirty="0">
                <a:solidFill>
                  <a:srgbClr val="A01E28"/>
                </a:solidFill>
              </a:rPr>
              <a:t>Avarii on viimase 12 kuu jooksul teinud 1% kiirust ületanud sõidukijuhtidest ehk ligikaudu 5 400 juhti.</a:t>
            </a:r>
          </a:p>
          <a:p>
            <a:r>
              <a:rPr lang="et-EE" noProof="0" dirty="0"/>
              <a:t>Tulemused pole ajas oluliselt muutunud.</a:t>
            </a:r>
          </a:p>
          <a:p>
            <a:pPr marL="0" indent="0">
              <a:buNone/>
            </a:pPr>
            <a:endParaRPr lang="et-EE" noProof="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CC469AB-E776-2FDB-8ABC-BC7BFCD749E3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494463" y="1499961"/>
            <a:ext cx="4859337" cy="488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4465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75B66-3002-BF4D-9F41-D0EE835CA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Piirkiiruse ületamine –</a:t>
            </a:r>
            <a:br>
              <a:rPr lang="et-EE" noProof="0" dirty="0"/>
            </a:br>
            <a:r>
              <a:rPr lang="et-EE" noProof="0" dirty="0"/>
              <a:t>liiklusohtlikesse olukordadesse sattumine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FA34BD-080E-EB40-AA03-C193456AC67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t-EE" noProof="0" dirty="0">
                <a:solidFill>
                  <a:srgbClr val="A01E28"/>
                </a:solidFill>
              </a:rPr>
              <a:t>Piirkiiruse ületamise tõttu on viimase 12 kuu jooksul liiklusohtlikku olukorda sattunud 22% kiirust ületanud sõidukijuhtidest, s.o ligikaudu 131 100 sõidukijuhti.</a:t>
            </a:r>
          </a:p>
          <a:p>
            <a:r>
              <a:rPr lang="et-EE" noProof="0" dirty="0"/>
              <a:t>Kiiruseületamise tõttu liiklusohtlikku olukorda sattunute osakaal on eelmise aastaga võrreldes kasvanud, kuid samal tasemel, mis aastatel 2022–2024.</a:t>
            </a:r>
          </a:p>
          <a:p>
            <a:pPr marL="0" indent="0">
              <a:buNone/>
            </a:pPr>
            <a:endParaRPr lang="et-EE" noProof="0" dirty="0"/>
          </a:p>
        </p:txBody>
      </p:sp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9E05906F-8C97-35D2-FE07-F407AD8D0305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496201" y="1498600"/>
            <a:ext cx="4855861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007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1391-FDFA-CC40-A645-0D99C4219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Peatumine reguleerimata ülekäigurajal, kui jalakäija ootab kõnniteel sõidutee ületamise võimalust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36BEDC-17CB-204B-9EAB-BCC00F545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2488" y="1670641"/>
            <a:ext cx="4860000" cy="4885901"/>
          </a:xfrm>
        </p:spPr>
        <p:txBody>
          <a:bodyPr/>
          <a:lstStyle/>
          <a:p>
            <a:r>
              <a:rPr lang="et-EE" noProof="0" dirty="0">
                <a:solidFill>
                  <a:srgbClr val="A01E28"/>
                </a:solidFill>
              </a:rPr>
              <a:t>Kui üks inimene ootab kõnniteel reguleerimata ülekäigurajal sõidutee ületamise võimalust, peatab sõiduki 97% juhtidest: </a:t>
            </a:r>
            <a:r>
              <a:rPr lang="et-EE" noProof="0" dirty="0">
                <a:solidFill>
                  <a:schemeClr val="tx1"/>
                </a:solidFill>
              </a:rPr>
              <a:t>81% peatub kindlasti ja 17% pigem peatub.</a:t>
            </a:r>
          </a:p>
          <a:p>
            <a:r>
              <a:rPr lang="et-EE" noProof="0" dirty="0">
                <a:solidFill>
                  <a:schemeClr val="tx1"/>
                </a:solidFill>
              </a:rPr>
              <a:t>Kindlasti peatumist nimetavad sagedamini muust rahvusest juhid ning harvemini eestlased ja kõrgema sissetulekuga juhid.</a:t>
            </a:r>
          </a:p>
          <a:p>
            <a:r>
              <a:rPr lang="et-EE" noProof="0" dirty="0">
                <a:solidFill>
                  <a:schemeClr val="tx1"/>
                </a:solidFill>
              </a:rPr>
              <a:t>2% juhtidest pigem ei peatu ja 0,3% kindlasti ei peatu.</a:t>
            </a:r>
          </a:p>
          <a:p>
            <a:r>
              <a:rPr lang="et-EE" noProof="0" dirty="0"/>
              <a:t>Peatuvate sõidukijuhtide osakaal kokku pole aastatega oluliselt muutunud.</a:t>
            </a:r>
          </a:p>
          <a:p>
            <a:endParaRPr lang="et-EE" noProof="0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756CDFD-322A-AE60-AF9C-08A19EC617A5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610499" y="1509247"/>
            <a:ext cx="4627265" cy="486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8329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5CE7D5D-4DD2-414F-8BF8-EFB75EA2717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t-EE" noProof="0" dirty="0"/>
              <a:t>Elanikkonna teadlikkust peatumisteekonnast testiti kahe küsimusega, eraldi kuiva ja märja teekatte kohta, kui sõiduk sõidab 50 km/h. Vastusevariandid olid ette antud. Õigeks loeti </a:t>
            </a:r>
            <a:r>
              <a:rPr lang="et-EE" noProof="0" dirty="0">
                <a:solidFill>
                  <a:schemeClr val="accent1"/>
                </a:solidFill>
              </a:rPr>
              <a:t>kuiva asfaldi puhul 28 meetrit ja märja asfaldi puhul 38 meetrit</a:t>
            </a:r>
            <a:r>
              <a:rPr lang="et-EE" noProof="0" dirty="0"/>
              <a:t>.</a:t>
            </a:r>
          </a:p>
          <a:p>
            <a:r>
              <a:rPr lang="et-EE" noProof="0" dirty="0">
                <a:solidFill>
                  <a:schemeClr val="accent1"/>
                </a:solidFill>
              </a:rPr>
              <a:t>Õige vastuse andis kuiva teekatte kohta 27% ja märja teekatte kohta 28% elanikkonnast</a:t>
            </a:r>
            <a:r>
              <a:rPr lang="et-EE" noProof="0" dirty="0"/>
              <a:t>. Sõidukijuhtide seas oli õigete vastuste osakaal mõlema küsimuse puhul 33%.</a:t>
            </a:r>
          </a:p>
          <a:p>
            <a:r>
              <a:rPr lang="et-EE" noProof="0" dirty="0">
                <a:solidFill>
                  <a:schemeClr val="accent1"/>
                </a:solidFill>
              </a:rPr>
              <a:t>Kuiva teekatte </a:t>
            </a:r>
            <a:r>
              <a:rPr lang="et-EE" noProof="0" dirty="0"/>
              <a:t>kohta vastasid õigesti sagedamini mehed ja Põhja-Eesti elanikud; harvemini naised, vähemalt 75-aastased, muust rahvusest ja Kirde-Eesti elanikud.</a:t>
            </a:r>
          </a:p>
          <a:p>
            <a:r>
              <a:rPr lang="et-EE" noProof="0" dirty="0">
                <a:solidFill>
                  <a:schemeClr val="accent1"/>
                </a:solidFill>
              </a:rPr>
              <a:t>Märja teekatte </a:t>
            </a:r>
            <a:r>
              <a:rPr lang="et-EE" noProof="0" dirty="0"/>
              <a:t>kohta vastasid õigesti sagedamini mehed, 18–24- ja 35–49-aastased ning kõrgema sissetulekuga elanikud; harvemini naised, 50–64-aastased ja vähemalt 75-aastased.</a:t>
            </a:r>
          </a:p>
          <a:p>
            <a:r>
              <a:rPr lang="et-EE" noProof="0" dirty="0"/>
              <a:t>Peatumisteekonda hinnati sagedamini tegelikust lühemaks: kuival teekattel tegi seda 43% ja märjal teekattel 31% elanikkonnast.</a:t>
            </a:r>
          </a:p>
          <a:p>
            <a:r>
              <a:rPr lang="et-EE" noProof="0" dirty="0"/>
              <a:t>Märja teekatte peatumisteekonna teadlikkus on eelmise aastaga võrreldes paranenud; kuiva teekatte teadlikkus pole muutunud.</a:t>
            </a:r>
          </a:p>
          <a:p>
            <a:endParaRPr lang="et-EE" noProof="0" dirty="0"/>
          </a:p>
          <a:p>
            <a:endParaRPr lang="et-EE" noProof="0" dirty="0"/>
          </a:p>
          <a:p>
            <a:endParaRPr lang="et-EE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079CC85-CD73-2E4C-B268-C2BCBD1E5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Sõidukijuhtide teadlikkus – </a:t>
            </a:r>
            <a:br>
              <a:rPr lang="et-EE" noProof="0" dirty="0"/>
            </a:br>
            <a:r>
              <a:rPr lang="et-EE" noProof="0" dirty="0"/>
              <a:t>peatumisteekonnast kuival ja märjal teekattel</a:t>
            </a:r>
          </a:p>
        </p:txBody>
      </p:sp>
    </p:spTree>
    <p:extLst>
      <p:ext uri="{BB962C8B-B14F-4D97-AF65-F5344CB8AC3E}">
        <p14:creationId xmlns:p14="http://schemas.microsoft.com/office/powerpoint/2010/main" val="24169784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1391-FDFA-CC40-A645-0D99C4219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Sõidukijuhtide teadlikkus - peatumisteekonnast kuival ja märjal teekattel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2D23318-4767-BBE9-B8EA-336BE08A897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18580" y="1561068"/>
            <a:ext cx="4627265" cy="4761389"/>
          </a:xfrm>
          <a:prstGeom prst="rect">
            <a:avLst/>
          </a:prstGeom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FDBCD586-9405-F43D-F8FF-C257F8DF9888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610499" y="1561068"/>
            <a:ext cx="4627265" cy="4761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192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956A5F8-3261-6C4A-A2CF-CE6DC5657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0960" y="457202"/>
            <a:ext cx="10051312" cy="425303"/>
          </a:xfrm>
        </p:spPr>
        <p:txBody>
          <a:bodyPr/>
          <a:lstStyle/>
          <a:p>
            <a:r>
              <a:rPr lang="et-EE" noProof="0" dirty="0"/>
              <a:t>Uuringu teemad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D85DF5-79FD-BF4E-B4FD-E65DCD9AD4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2488" y="1390706"/>
            <a:ext cx="4860000" cy="50100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t-EE" sz="1200" noProof="0" dirty="0">
                <a:solidFill>
                  <a:schemeClr val="accent1"/>
                </a:solidFill>
                <a:hlinkClick r:id="rId2" action="ppaction://hlinksldjump"/>
              </a:rPr>
              <a:t>SÕIDUKIJUHTIDE TAUST</a:t>
            </a:r>
            <a:endParaRPr lang="et-EE" sz="1200" noProof="0" dirty="0"/>
          </a:p>
          <a:p>
            <a:r>
              <a:rPr lang="et-EE" sz="1200" noProof="0" dirty="0">
                <a:solidFill>
                  <a:srgbClr val="A01E28"/>
                </a:solidFill>
              </a:rPr>
              <a:t>Mootorsõiduki juhtimisõigus </a:t>
            </a:r>
            <a:r>
              <a:rPr lang="et-EE" sz="1200" noProof="0" dirty="0"/>
              <a:t>(küsimus T1 ja T2)</a:t>
            </a:r>
          </a:p>
          <a:p>
            <a:pPr lvl="1"/>
            <a:r>
              <a:rPr lang="et-EE" sz="1200" noProof="0" dirty="0"/>
              <a:t>Kilometraaž viimase 12 kuu jooksul (küsimus T3)</a:t>
            </a:r>
          </a:p>
          <a:p>
            <a:pPr lvl="1"/>
            <a:r>
              <a:rPr lang="et-EE" sz="1200" noProof="0" dirty="0"/>
              <a:t>Sõidukijuhi staaž (T4)</a:t>
            </a:r>
          </a:p>
          <a:p>
            <a:r>
              <a:rPr lang="et-EE" sz="1200" noProof="0" dirty="0">
                <a:solidFill>
                  <a:srgbClr val="A01E28"/>
                </a:solidFill>
              </a:rPr>
              <a:t>Töösõidud</a:t>
            </a:r>
            <a:r>
              <a:rPr lang="et-EE" sz="1200" noProof="0" dirty="0"/>
              <a:t> (küsimus T5)</a:t>
            </a:r>
            <a:endParaRPr lang="et-EE" sz="1200" noProof="0" dirty="0">
              <a:solidFill>
                <a:srgbClr val="A01E28"/>
              </a:solidFill>
            </a:endParaRPr>
          </a:p>
          <a:p>
            <a:pPr marL="0" indent="0">
              <a:buNone/>
            </a:pPr>
            <a:r>
              <a:rPr lang="et-EE" sz="1200" noProof="0" dirty="0">
                <a:solidFill>
                  <a:srgbClr val="A01E28"/>
                </a:solidFill>
                <a:hlinkClick r:id="rId3" action="ppaction://hlinksldjump"/>
              </a:rPr>
              <a:t>SÕIDUKIIRUS</a:t>
            </a:r>
            <a:endParaRPr lang="et-EE" sz="1200" noProof="0" dirty="0"/>
          </a:p>
          <a:p>
            <a:r>
              <a:rPr lang="et-EE" sz="1200" noProof="0" dirty="0">
                <a:solidFill>
                  <a:srgbClr val="A01E28"/>
                </a:solidFill>
              </a:rPr>
              <a:t>Piirkiiruse ületamine</a:t>
            </a:r>
          </a:p>
          <a:p>
            <a:pPr lvl="1"/>
            <a:r>
              <a:rPr lang="et-EE" sz="1200" noProof="0" dirty="0"/>
              <a:t>Piirkiiruse ületamine (küsimus 4)</a:t>
            </a:r>
          </a:p>
          <a:p>
            <a:pPr lvl="2"/>
            <a:r>
              <a:rPr lang="et-EE" sz="1200" noProof="0" dirty="0"/>
              <a:t>Piirkiiruse jälgimise seade (küsimus 3)</a:t>
            </a:r>
          </a:p>
          <a:p>
            <a:pPr lvl="1"/>
            <a:r>
              <a:rPr lang="et-EE" sz="1200" noProof="0" dirty="0"/>
              <a:t>Piirkiiruse ületamise põhjused (küsimus 5)</a:t>
            </a:r>
          </a:p>
          <a:p>
            <a:pPr lvl="1"/>
            <a:r>
              <a:rPr lang="et-EE" sz="1200" noProof="0" dirty="0"/>
              <a:t>Piirkiiruse ületamise tõttu liiklusohtlikesse olukordadesse sattumine (küsimus 6)</a:t>
            </a:r>
          </a:p>
          <a:p>
            <a:r>
              <a:rPr lang="et-EE" sz="1200" noProof="0" dirty="0">
                <a:solidFill>
                  <a:srgbClr val="A01E28"/>
                </a:solidFill>
              </a:rPr>
              <a:t>Sõidukijuhtide käitumine ja teadlikkus </a:t>
            </a:r>
          </a:p>
          <a:p>
            <a:pPr lvl="1"/>
            <a:r>
              <a:rPr lang="et-EE" sz="1200" noProof="0" dirty="0"/>
              <a:t>Peatumine reguleerimata ülekäigurajal, kui jalakäija ootab kõnniteel sõidutee ületamise võimalust (küsimus 7)</a:t>
            </a:r>
          </a:p>
          <a:p>
            <a:pPr lvl="1"/>
            <a:r>
              <a:rPr lang="et-EE" sz="1200" noProof="0" dirty="0"/>
              <a:t>Teadlikkus peatumisteekonnast kuival ja märjal teekattel (küsimus 1 ja 2)</a:t>
            </a:r>
            <a:r>
              <a:rPr lang="et-EE" sz="1200" noProof="0" dirty="0">
                <a:solidFill>
                  <a:srgbClr val="A01E28"/>
                </a:solidFill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88B232-5537-494E-92DF-66E65C4EFB0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493800" y="747422"/>
            <a:ext cx="4860000" cy="56533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t-EE" sz="1300" noProof="0" dirty="0">
                <a:solidFill>
                  <a:schemeClr val="accent1"/>
                </a:solidFill>
                <a:hlinkClick r:id="rId4" action="ppaction://hlinksldjump"/>
              </a:rPr>
              <a:t>JOOBES JUHTIMINE </a:t>
            </a:r>
            <a:endParaRPr lang="et-EE" sz="1300" noProof="0" dirty="0">
              <a:solidFill>
                <a:schemeClr val="accent1"/>
              </a:solidFill>
            </a:endParaRPr>
          </a:p>
          <a:p>
            <a:r>
              <a:rPr lang="et-EE" sz="1300" noProof="0" dirty="0">
                <a:solidFill>
                  <a:schemeClr val="accent1"/>
                </a:solidFill>
              </a:rPr>
              <a:t>Teadlikkus alkoholi mõjust </a:t>
            </a:r>
            <a:r>
              <a:rPr lang="et-EE" sz="1300" noProof="0" dirty="0"/>
              <a:t>(küsimus 11-12)</a:t>
            </a:r>
          </a:p>
          <a:p>
            <a:pPr lvl="1"/>
            <a:r>
              <a:rPr lang="et-EE" sz="1300" noProof="0" dirty="0"/>
              <a:t>Joobes seisundi kontrollimine (küsimus 13)</a:t>
            </a:r>
          </a:p>
          <a:p>
            <a:r>
              <a:rPr lang="et-EE" sz="1300" noProof="0" dirty="0">
                <a:solidFill>
                  <a:srgbClr val="A01E28"/>
                </a:solidFill>
              </a:rPr>
              <a:t>Alko- ja narkojoobes sõiduki juhtimine</a:t>
            </a:r>
          </a:p>
          <a:p>
            <a:pPr lvl="1"/>
            <a:r>
              <a:rPr lang="et-EE" sz="1300" noProof="0" dirty="0"/>
              <a:t>Alko- ja narkojoobes juhiga sõidukis viibimine (küsimus 8)</a:t>
            </a:r>
          </a:p>
          <a:p>
            <a:pPr lvl="1"/>
            <a:r>
              <a:rPr lang="et-EE" sz="1300" noProof="0" dirty="0"/>
              <a:t>Alko- ja narkojoobes sõiduki juhtimine (küsimus 14)</a:t>
            </a:r>
          </a:p>
          <a:p>
            <a:pPr lvl="2"/>
            <a:r>
              <a:rPr lang="et-EE" sz="1300" noProof="0" dirty="0"/>
              <a:t>Alko- ja narkojoobes liiklusohtlikku olukorda sattumine (küsimus 15)</a:t>
            </a:r>
          </a:p>
          <a:p>
            <a:pPr lvl="2"/>
            <a:r>
              <a:rPr lang="et-EE" sz="1300" noProof="0" dirty="0"/>
              <a:t>Politsei poolt joobes sõidukijuhtimise kontrollimine (küsimus 16)</a:t>
            </a:r>
          </a:p>
          <a:p>
            <a:r>
              <a:rPr lang="et-EE" sz="1300" noProof="0" dirty="0">
                <a:solidFill>
                  <a:srgbClr val="A01E28"/>
                </a:solidFill>
              </a:rPr>
              <a:t>Alko- ja narkojoobes sõidukijuhtide takistamine </a:t>
            </a:r>
            <a:r>
              <a:rPr lang="et-EE" sz="1300" noProof="0" dirty="0"/>
              <a:t>(küsimus 9 ja 10)</a:t>
            </a:r>
          </a:p>
          <a:p>
            <a:pPr marL="0" indent="0">
              <a:buNone/>
            </a:pPr>
            <a:r>
              <a:rPr lang="et-EE" sz="1300" noProof="0" dirty="0">
                <a:solidFill>
                  <a:srgbClr val="A01E28"/>
                </a:solidFill>
                <a:hlinkClick r:id="rId5" action="ppaction://hlinksldjump"/>
              </a:rPr>
              <a:t>LIIKLUSOHUTUSKAMPAANIAD</a:t>
            </a:r>
            <a:endParaRPr lang="et-EE" sz="1300" noProof="0" dirty="0">
              <a:solidFill>
                <a:srgbClr val="A01E28"/>
              </a:solidFill>
            </a:endParaRPr>
          </a:p>
          <a:p>
            <a:r>
              <a:rPr lang="et-EE" sz="1300" noProof="0" dirty="0">
                <a:solidFill>
                  <a:srgbClr val="A01E28"/>
                </a:solidFill>
              </a:rPr>
              <a:t>Joobes sõidukijuhtimise vastane kampaania </a:t>
            </a:r>
          </a:p>
          <a:p>
            <a:pPr lvl="1"/>
            <a:r>
              <a:rPr lang="et-EE" sz="1300" noProof="0" dirty="0">
                <a:solidFill>
                  <a:schemeClr val="tx1"/>
                </a:solidFill>
              </a:rPr>
              <a:t>Märkamine </a:t>
            </a:r>
            <a:r>
              <a:rPr lang="et-EE" sz="1300" noProof="0" dirty="0"/>
              <a:t>(küsimus 20-21)</a:t>
            </a:r>
          </a:p>
          <a:p>
            <a:pPr lvl="1"/>
            <a:r>
              <a:rPr lang="et-EE" sz="1300" noProof="0" dirty="0">
                <a:solidFill>
                  <a:schemeClr val="tx1"/>
                </a:solidFill>
              </a:rPr>
              <a:t>Olulisus (küsimus 24A)</a:t>
            </a:r>
          </a:p>
          <a:p>
            <a:pPr lvl="1"/>
            <a:r>
              <a:rPr lang="et-EE" sz="1300" noProof="0" dirty="0">
                <a:solidFill>
                  <a:schemeClr val="tx1"/>
                </a:solidFill>
              </a:rPr>
              <a:t>Mõju (küsimus 25A)</a:t>
            </a:r>
          </a:p>
          <a:p>
            <a:r>
              <a:rPr lang="et-EE" sz="1300" noProof="0" dirty="0">
                <a:solidFill>
                  <a:srgbClr val="A01E28"/>
                </a:solidFill>
              </a:rPr>
              <a:t>Ohutu sõidukiiruse kampaania </a:t>
            </a:r>
          </a:p>
          <a:p>
            <a:pPr lvl="1"/>
            <a:r>
              <a:rPr lang="et-EE" sz="1300" noProof="0" dirty="0">
                <a:solidFill>
                  <a:schemeClr val="tx1"/>
                </a:solidFill>
              </a:rPr>
              <a:t>Märkamine (</a:t>
            </a:r>
            <a:r>
              <a:rPr lang="et-EE" sz="1300" noProof="0" dirty="0"/>
              <a:t>küsimus 22-23)</a:t>
            </a:r>
          </a:p>
          <a:p>
            <a:pPr lvl="1"/>
            <a:r>
              <a:rPr lang="et-EE" sz="1300" noProof="0" dirty="0">
                <a:solidFill>
                  <a:schemeClr val="tx1"/>
                </a:solidFill>
              </a:rPr>
              <a:t>Olulisus (küsimus 24B)</a:t>
            </a:r>
          </a:p>
          <a:p>
            <a:pPr lvl="1"/>
            <a:r>
              <a:rPr lang="et-EE" sz="1300" noProof="0" dirty="0">
                <a:solidFill>
                  <a:schemeClr val="tx1"/>
                </a:solidFill>
              </a:rPr>
              <a:t>Mõju (küsimus 25B)</a:t>
            </a:r>
          </a:p>
          <a:p>
            <a:pPr marL="0" indent="0">
              <a:buNone/>
            </a:pPr>
            <a:r>
              <a:rPr lang="et-EE" sz="1300" noProof="0" dirty="0">
                <a:solidFill>
                  <a:schemeClr val="accent1"/>
                </a:solidFill>
                <a:hlinkClick r:id="rId6" action="ppaction://hlinksldjump"/>
              </a:rPr>
              <a:t>VÄSIMUSSEISUNDIS JUHTIMINE</a:t>
            </a:r>
            <a:endParaRPr lang="et-EE" sz="1300" noProof="0" dirty="0">
              <a:solidFill>
                <a:schemeClr val="accent1"/>
              </a:solidFill>
            </a:endParaRPr>
          </a:p>
          <a:p>
            <a:pPr lvl="1"/>
            <a:r>
              <a:rPr lang="et-EE" sz="1300" noProof="0" dirty="0"/>
              <a:t>Väsimusseisundis juhtimine (küsimus 17)</a:t>
            </a:r>
          </a:p>
          <a:p>
            <a:pPr lvl="1"/>
            <a:r>
              <a:rPr lang="et-EE" sz="1300" noProof="0" dirty="0"/>
              <a:t>Väsimusseisundis juhtimise põhjused (küsimus 18)</a:t>
            </a:r>
          </a:p>
          <a:p>
            <a:pPr lvl="1"/>
            <a:r>
              <a:rPr lang="et-EE" sz="1300" noProof="0" dirty="0"/>
              <a:t>Väsimusseisundis liiklusohtlikku olukorda sattumine (küsimus 19)</a:t>
            </a:r>
          </a:p>
          <a:p>
            <a:pPr marL="0" indent="0">
              <a:buNone/>
            </a:pPr>
            <a:r>
              <a:rPr lang="et-EE" sz="1300" noProof="0" dirty="0">
                <a:solidFill>
                  <a:schemeClr val="tx1"/>
                </a:solidFill>
                <a:hlinkClick r:id="rId7" action="ppaction://hlinksldjump"/>
              </a:rPr>
              <a:t>KOKKUVÕTE</a:t>
            </a:r>
            <a:endParaRPr lang="et-EE" sz="1300" noProof="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t-EE" sz="1300" noProof="0" dirty="0">
                <a:solidFill>
                  <a:schemeClr val="tx1"/>
                </a:solidFill>
                <a:hlinkClick r:id="rId8" action="ppaction://hlinksldjump"/>
              </a:rPr>
              <a:t>ANKEET</a:t>
            </a:r>
            <a:endParaRPr lang="et-EE" sz="1300" noProof="0" dirty="0">
              <a:solidFill>
                <a:schemeClr val="tx1"/>
              </a:solidFill>
            </a:endParaRPr>
          </a:p>
          <a:p>
            <a:pPr lvl="1"/>
            <a:endParaRPr lang="et-EE" sz="1200" noProof="0" dirty="0"/>
          </a:p>
          <a:p>
            <a:pPr lvl="1"/>
            <a:endParaRPr lang="et-EE" noProof="0" dirty="0"/>
          </a:p>
        </p:txBody>
      </p:sp>
    </p:spTree>
    <p:extLst>
      <p:ext uri="{BB962C8B-B14F-4D97-AF65-F5344CB8AC3E}">
        <p14:creationId xmlns:p14="http://schemas.microsoft.com/office/powerpoint/2010/main" val="22856827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89BD6-1019-B54C-8125-6E00C8C9EF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5315" y="2956181"/>
            <a:ext cx="9051380" cy="861238"/>
          </a:xfrm>
        </p:spPr>
        <p:txBody>
          <a:bodyPr>
            <a:normAutofit fontScale="90000"/>
          </a:bodyPr>
          <a:lstStyle/>
          <a:p>
            <a:r>
              <a:rPr lang="et-EE" noProof="0" dirty="0">
                <a:solidFill>
                  <a:schemeClr val="bg1"/>
                </a:solidFill>
              </a:rPr>
              <a:t>Joobes juhtimine</a:t>
            </a:r>
          </a:p>
        </p:txBody>
      </p:sp>
    </p:spTree>
    <p:extLst>
      <p:ext uri="{BB962C8B-B14F-4D97-AF65-F5344CB8AC3E}">
        <p14:creationId xmlns:p14="http://schemas.microsoft.com/office/powerpoint/2010/main" val="1766542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DA893B2-062E-7441-96F6-66CF6BEA0D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2488" y="1499191"/>
            <a:ext cx="10051312" cy="5051238"/>
          </a:xfrm>
        </p:spPr>
        <p:txBody>
          <a:bodyPr>
            <a:normAutofit/>
          </a:bodyPr>
          <a:lstStyle/>
          <a:p>
            <a:r>
              <a:rPr lang="et-EE" noProof="0" dirty="0"/>
              <a:t>Teadmist alkoholi mõjust meestele testiti küsimusega: „Ligikaudu mitu tundi kulub 85 kg kaaluval tervel mehel täielikuks kainenemiseks pärast 5%-</a:t>
            </a:r>
            <a:r>
              <a:rPr lang="et-EE" noProof="0" dirty="0" err="1"/>
              <a:t>se</a:t>
            </a:r>
            <a:r>
              <a:rPr lang="et-EE" noProof="0" dirty="0"/>
              <a:t> alkoholisisaldusega pooleliitrise õlle tarbimist?” Õige vastus on</a:t>
            </a:r>
            <a:r>
              <a:rPr lang="et-EE" noProof="0" dirty="0">
                <a:solidFill>
                  <a:schemeClr val="accent1"/>
                </a:solidFill>
              </a:rPr>
              <a:t> 2–3 tundi</a:t>
            </a:r>
            <a:r>
              <a:rPr lang="et-EE" noProof="0" dirty="0"/>
              <a:t>. Selle vastuse andis </a:t>
            </a:r>
            <a:r>
              <a:rPr lang="et-EE" noProof="0" dirty="0">
                <a:solidFill>
                  <a:schemeClr val="accent1"/>
                </a:solidFill>
              </a:rPr>
              <a:t>28% meestest</a:t>
            </a:r>
            <a:r>
              <a:rPr lang="et-EE" noProof="0" dirty="0"/>
              <a:t>; 32% arvas, et aeg on lühem, 26% et pikem ning 14% ei osanud vastata.</a:t>
            </a:r>
          </a:p>
          <a:p>
            <a:r>
              <a:rPr lang="et-EE" noProof="0" dirty="0"/>
              <a:t>Teadmisi alkoholi mõjust naistele testiti küsimusega: „Ligikaudu mitu tundi kulub 65 kg kaaluval naisel täielikuks kainenemiseks pärast 4,5%-</a:t>
            </a:r>
            <a:r>
              <a:rPr lang="et-EE" noProof="0" dirty="0" err="1"/>
              <a:t>se</a:t>
            </a:r>
            <a:r>
              <a:rPr lang="et-EE" noProof="0" dirty="0"/>
              <a:t> alkoholisisaldusega pooleliitrise siidri tarbimist?” Õige vastus on </a:t>
            </a:r>
            <a:r>
              <a:rPr lang="et-EE" noProof="0" dirty="0">
                <a:solidFill>
                  <a:schemeClr val="accent1"/>
                </a:solidFill>
              </a:rPr>
              <a:t>2–3 tundi</a:t>
            </a:r>
            <a:r>
              <a:rPr lang="et-EE" noProof="0" dirty="0"/>
              <a:t>. Selle vastuse andis </a:t>
            </a:r>
            <a:r>
              <a:rPr lang="et-EE" noProof="0" dirty="0">
                <a:solidFill>
                  <a:schemeClr val="accent1"/>
                </a:solidFill>
              </a:rPr>
              <a:t>19% naistest</a:t>
            </a:r>
            <a:r>
              <a:rPr lang="et-EE" noProof="0" dirty="0"/>
              <a:t>; 7% arvas, et aeg on lühem, 42% et pikem ning 32% ei osanud vastata.</a:t>
            </a:r>
          </a:p>
          <a:p>
            <a:r>
              <a:rPr lang="et-EE" noProof="0" dirty="0">
                <a:solidFill>
                  <a:schemeClr val="accent1"/>
                </a:solidFill>
              </a:rPr>
              <a:t>Sõidukijuhtidest </a:t>
            </a:r>
            <a:r>
              <a:rPr lang="et-EE" noProof="0" dirty="0"/>
              <a:t>meeste seas andis õige vastuse 29% ning sõidukijuhtidest naiste seas 22%.</a:t>
            </a:r>
          </a:p>
          <a:p>
            <a:r>
              <a:rPr lang="et-EE" noProof="0" dirty="0"/>
              <a:t>Lisaks selgus, et sõidukijuhtidest mehed peavad kainenemisele kuluvat aega sagedamini oluliselt lühemaks kui see tegelikult on (32%), samas kui sõidukijuhtidest naised peavad kainenemisele kuluvat aega sagedamini oluliselt pikemaks kui see tegelikult on (50%). </a:t>
            </a:r>
          </a:p>
          <a:p>
            <a:r>
              <a:rPr lang="et-EE" noProof="0" dirty="0"/>
              <a:t>Naiste teadlikkus on eelmise aastaga võrreldes kasvanud; meeste teadlikkus pole muutunud.</a:t>
            </a:r>
          </a:p>
          <a:p>
            <a:endParaRPr lang="et-EE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DBC8CE-829D-B941-B43B-99AF4F986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Teadlikkus alkoholi mõjust</a:t>
            </a:r>
          </a:p>
        </p:txBody>
      </p:sp>
    </p:spTree>
    <p:extLst>
      <p:ext uri="{BB962C8B-B14F-4D97-AF65-F5344CB8AC3E}">
        <p14:creationId xmlns:p14="http://schemas.microsoft.com/office/powerpoint/2010/main" val="39234368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E7DC4-28D8-FA42-8E39-5D011A87D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Teadlikkus alkoholi mõjust</a:t>
            </a:r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00000000-0008-0000-0300-00000E000000}"/>
              </a:ext>
            </a:extLst>
          </p:cNvPr>
          <p:cNvGraphicFramePr>
            <a:graphicFrameLocks noGrp="1"/>
          </p:cNvGraphicFramePr>
          <p:nvPr>
            <p:ph sz="half" idx="13"/>
            <p:extLst>
              <p:ext uri="{D42A27DB-BD31-4B8C-83A1-F6EECF244321}">
                <p14:modId xmlns:p14="http://schemas.microsoft.com/office/powerpoint/2010/main" val="1147179725"/>
              </p:ext>
            </p:extLst>
          </p:nvPr>
        </p:nvGraphicFramePr>
        <p:xfrm>
          <a:off x="6494463" y="1498600"/>
          <a:ext cx="4859337" cy="4886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Content Placeholder 13">
            <a:extLst>
              <a:ext uri="{FF2B5EF4-FFF2-40B4-BE49-F238E27FC236}">
                <a16:creationId xmlns:a16="http://schemas.microsoft.com/office/drawing/2014/main" id="{00000000-0008-0000-0300-00000D00000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42482219"/>
              </p:ext>
            </p:extLst>
          </p:nvPr>
        </p:nvGraphicFramePr>
        <p:xfrm>
          <a:off x="1301750" y="1498600"/>
          <a:ext cx="4860925" cy="4886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705619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23A01A-4B5B-4849-A121-04BF71413C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2488" y="1773141"/>
            <a:ext cx="10051312" cy="4611951"/>
          </a:xfrm>
        </p:spPr>
        <p:txBody>
          <a:bodyPr/>
          <a:lstStyle/>
          <a:p>
            <a:r>
              <a:rPr lang="et-EE" noProof="0" dirty="0">
                <a:solidFill>
                  <a:schemeClr val="accent1"/>
                </a:solidFill>
              </a:rPr>
              <a:t>59% sõidukijuhtidest ei tarvita alkoholi. </a:t>
            </a:r>
            <a:r>
              <a:rPr lang="et-EE" noProof="0" dirty="0">
                <a:solidFill>
                  <a:schemeClr val="tx1"/>
                </a:solidFill>
              </a:rPr>
              <a:t>Seda vastust annavad sagedamini naised ning 65-aastased ja vanemad juhid; harvemini mehed, 35–49-aastased ja kõrgema sissetulekuga juhid. </a:t>
            </a:r>
            <a:endParaRPr lang="et-EE" noProof="0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r>
              <a:rPr lang="et-EE" noProof="0" dirty="0">
                <a:solidFill>
                  <a:schemeClr val="tx1"/>
                </a:solidFill>
              </a:rPr>
              <a:t>Alkoholi mittetarvitavate sõidukijuhtide osakaal on eelmise aastaga võrreldes kasvanud.</a:t>
            </a:r>
          </a:p>
          <a:p>
            <a:r>
              <a:rPr lang="et-EE" noProof="0" dirty="0">
                <a:solidFill>
                  <a:schemeClr val="tx1"/>
                </a:solidFill>
              </a:rPr>
              <a:t>Enne sõitma minekut </a:t>
            </a:r>
            <a:r>
              <a:rPr lang="et-EE" noProof="0" dirty="0">
                <a:solidFill>
                  <a:schemeClr val="accent1"/>
                </a:solidFill>
              </a:rPr>
              <a:t>hindab 29% juhtidest alkoholi tarbimisest möödunud aega</a:t>
            </a:r>
            <a:r>
              <a:rPr lang="et-EE" noProof="0" dirty="0">
                <a:solidFill>
                  <a:schemeClr val="tx1"/>
                </a:solidFill>
              </a:rPr>
              <a:t>. Seda teevad sagedamini mehed ja 35–49-aastased ning harvemini naised ja vähemalt 65-aastased juhid.</a:t>
            </a:r>
          </a:p>
          <a:p>
            <a:r>
              <a:rPr lang="et-EE" noProof="0" dirty="0">
                <a:solidFill>
                  <a:schemeClr val="accent1"/>
                </a:solidFill>
              </a:rPr>
              <a:t>Alkomeetrit kasutab 22% sõidukijuhtidest</a:t>
            </a:r>
            <a:r>
              <a:rPr lang="et-EE" noProof="0" dirty="0">
                <a:solidFill>
                  <a:schemeClr val="tx1"/>
                </a:solidFill>
              </a:rPr>
              <a:t>. Seda teevad sagedamini mehed ja kõrgema sissetulekuga juhid; harvemini naised, vähemalt 65-aastased, muust rahvusest ja 751–1300-eurose sissetulekuga juhid.</a:t>
            </a:r>
          </a:p>
          <a:p>
            <a:r>
              <a:rPr lang="et-EE" noProof="0" dirty="0">
                <a:solidFill>
                  <a:schemeClr val="accent1"/>
                </a:solidFill>
              </a:rPr>
              <a:t>Enesetunnet jälgib </a:t>
            </a:r>
            <a:r>
              <a:rPr lang="et-EE" noProof="0" dirty="0">
                <a:solidFill>
                  <a:schemeClr val="tx1"/>
                </a:solidFill>
              </a:rPr>
              <a:t>12% juhtidest; seda teevad sagedamini mehed. </a:t>
            </a:r>
            <a:r>
              <a:rPr lang="et-EE" noProof="0" dirty="0">
                <a:solidFill>
                  <a:schemeClr val="accent1"/>
                </a:solidFill>
              </a:rPr>
              <a:t>Rohkelt vett joob </a:t>
            </a:r>
            <a:r>
              <a:rPr lang="et-EE" noProof="0" dirty="0">
                <a:solidFill>
                  <a:schemeClr val="tx1"/>
                </a:solidFill>
              </a:rPr>
              <a:t>samuti</a:t>
            </a:r>
            <a:r>
              <a:rPr lang="et-EE" noProof="0" dirty="0">
                <a:solidFill>
                  <a:schemeClr val="accent1"/>
                </a:solidFill>
              </a:rPr>
              <a:t> </a:t>
            </a:r>
            <a:r>
              <a:rPr lang="et-EE" noProof="0" dirty="0">
                <a:solidFill>
                  <a:schemeClr val="tx1"/>
                </a:solidFill>
              </a:rPr>
              <a:t>12% juhtidest; seda teevad sagedamini 25–34-aastased ja kõrgema sissetulekuga juhid.</a:t>
            </a:r>
          </a:p>
          <a:p>
            <a:r>
              <a:rPr lang="et-EE" noProof="0" dirty="0">
                <a:solidFill>
                  <a:schemeClr val="tx1"/>
                </a:solidFill>
              </a:rPr>
              <a:t>9% sõidukijuhtidest ei pea oma seisundi kontrollimist vajalikuks, üksikud magavad tunnikese.</a:t>
            </a:r>
          </a:p>
          <a:p>
            <a:endParaRPr lang="et-EE" noProof="0" dirty="0">
              <a:solidFill>
                <a:schemeClr val="tx1"/>
              </a:solidFill>
            </a:endParaRPr>
          </a:p>
          <a:p>
            <a:endParaRPr lang="et-EE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6E7DC4-28D8-FA42-8E39-5D011A87D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>
                <a:solidFill>
                  <a:schemeClr val="accent1"/>
                </a:solidFill>
              </a:rPr>
              <a:t>Teadlikkus alkoholi mõjust –</a:t>
            </a:r>
            <a:br>
              <a:rPr lang="et-EE" noProof="0" dirty="0">
                <a:solidFill>
                  <a:schemeClr val="accent1"/>
                </a:solidFill>
              </a:rPr>
            </a:br>
            <a:r>
              <a:rPr lang="et-EE" noProof="0" dirty="0">
                <a:solidFill>
                  <a:schemeClr val="accent1"/>
                </a:solidFill>
              </a:rPr>
              <a:t>seisundi kontrollimine enne juhtima minekut</a:t>
            </a:r>
          </a:p>
        </p:txBody>
      </p:sp>
    </p:spTree>
    <p:extLst>
      <p:ext uri="{BB962C8B-B14F-4D97-AF65-F5344CB8AC3E}">
        <p14:creationId xmlns:p14="http://schemas.microsoft.com/office/powerpoint/2010/main" val="2163749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DA29E-E455-3E67-92B3-F8347B8CD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E37A5-A98B-B49E-FE74-C74635160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>
                <a:solidFill>
                  <a:schemeClr val="accent1"/>
                </a:solidFill>
              </a:rPr>
              <a:t>Teadlikkus alkoholi mõjust – alkomeetri kasutamine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ECA39A-311F-0691-69BB-E7DB0C2320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6711" y="1562846"/>
            <a:ext cx="4858933" cy="4889416"/>
          </a:xfrm>
          <a:prstGeom prst="rect">
            <a:avLst/>
          </a:prstGeom>
        </p:spPr>
      </p:pic>
      <p:pic>
        <p:nvPicPr>
          <p:cNvPr id="3" name="Content Placeholder 18">
            <a:extLst>
              <a:ext uri="{FF2B5EF4-FFF2-40B4-BE49-F238E27FC236}">
                <a16:creationId xmlns:a16="http://schemas.microsoft.com/office/drawing/2014/main" id="{E27497E8-F64D-2BA1-98CC-BBCFDDAA5A2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369734" y="1630363"/>
            <a:ext cx="4724957" cy="475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9603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22A653-7424-844C-BFF2-A1D3AD93F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Alko- ja narkojoobes sõidukis viibimine ja sõiduki juhtimine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52FAA013-3F2A-E040-9613-0F7DB1700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2488" y="1499192"/>
            <a:ext cx="4860000" cy="4857186"/>
          </a:xfrm>
        </p:spPr>
        <p:txBody>
          <a:bodyPr>
            <a:normAutofit/>
          </a:bodyPr>
          <a:lstStyle/>
          <a:p>
            <a:r>
              <a:rPr lang="et-EE" noProof="0" dirty="0"/>
              <a:t>Sõidukis, mille juht oli alko- või narkojoobes, on viimase 12 kuu jooksul viibinud 4,1% Eesti vähemalt 18-aastasest elanikkonnast ehk ligikaudu 45 900 inimest. Neist ligi kolmveerand on viibinud joobes juhiga sõidukis enam kui korra.</a:t>
            </a:r>
          </a:p>
          <a:p>
            <a:r>
              <a:rPr lang="et-EE" noProof="0" dirty="0"/>
              <a:t>Joobes juhiga sõidukis viibimist esineb sagedamini muust rahvusest ja kuni 750-eurose sissetulekuga elanike seas; harvemini 25–34-aastaste, eestlaste, kõrgharidusega, Põhja-Eesti ning 751–1300-eurose sissetulekuga elanike seas.</a:t>
            </a:r>
          </a:p>
          <a:p>
            <a:r>
              <a:rPr lang="et-EE" noProof="0" dirty="0"/>
              <a:t>Joobes juhiga samas sõidukis viibinute osakaal on veidi tõusnud.</a:t>
            </a:r>
          </a:p>
          <a:p>
            <a:r>
              <a:rPr lang="et-EE" noProof="0" dirty="0"/>
              <a:t>Alko- või narkojoobes on viimase 12 kuu jooksul sõidukit juhtinud 2,9% sõidukijuhtidest ehk ligikaudu 21 600 inimest. Neist ligikaudu 60% on juhtinud joobes enam kui korra.</a:t>
            </a:r>
          </a:p>
          <a:p>
            <a:r>
              <a:rPr lang="et-EE" noProof="0" dirty="0"/>
              <a:t>Joobes juhtimist esineb harvemini naiste, 50–64-aastaste, vähemalt 75-aastaste ja kõrgharidusega juhtide seas.</a:t>
            </a:r>
          </a:p>
          <a:p>
            <a:r>
              <a:rPr lang="et-EE" noProof="0" dirty="0"/>
              <a:t>Joobes sõidukijuhtide osakaal on hetkel veidi madalam kui aastatel 2023</a:t>
            </a:r>
            <a:r>
              <a:rPr lang="et-EE" noProof="0" dirty="0">
                <a:solidFill>
                  <a:srgbClr val="3F3F3F"/>
                </a:solidFill>
              </a:rPr>
              <a:t>–</a:t>
            </a:r>
            <a:r>
              <a:rPr lang="et-EE" noProof="0" dirty="0"/>
              <a:t>2024.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BDB2094-F573-D6A7-6B86-73CF0D6C2B26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494463" y="1527147"/>
            <a:ext cx="4859337" cy="482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8362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C4A8A07-2B29-7A03-4527-186EFF0A396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02746" y="1500103"/>
            <a:ext cx="4858933" cy="4883319"/>
          </a:xfrm>
          <a:prstGeom prst="rect">
            <a:avLst/>
          </a:prstGeo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A6BBA0DF-E867-BC02-4084-322F47AC478F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494665" y="1500103"/>
            <a:ext cx="4858933" cy="48833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63376F1-6C6B-874E-9FBB-6494CC9DEF8F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t-EE" noProof="0" dirty="0"/>
              <a:t>Alko- ja narkojoobes sõidukis viibijad ja sõiduki juhtijad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8F56540-669F-AD47-93E4-D18B1DA6F4A1}"/>
              </a:ext>
            </a:extLst>
          </p:cNvPr>
          <p:cNvCxnSpPr>
            <a:cxnSpLocks/>
          </p:cNvCxnSpPr>
          <p:nvPr/>
        </p:nvCxnSpPr>
        <p:spPr>
          <a:xfrm>
            <a:off x="3232331" y="1879916"/>
            <a:ext cx="0" cy="4529271"/>
          </a:xfrm>
          <a:prstGeom prst="line">
            <a:avLst/>
          </a:prstGeom>
          <a:ln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C27D6BD-F53B-B044-9E67-AEC7A9EA6CC6}"/>
              </a:ext>
            </a:extLst>
          </p:cNvPr>
          <p:cNvCxnSpPr>
            <a:cxnSpLocks/>
          </p:cNvCxnSpPr>
          <p:nvPr/>
        </p:nvCxnSpPr>
        <p:spPr>
          <a:xfrm>
            <a:off x="8258288" y="1873177"/>
            <a:ext cx="0" cy="4575765"/>
          </a:xfrm>
          <a:prstGeom prst="line">
            <a:avLst/>
          </a:prstGeom>
          <a:ln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4593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69DA9-AB47-4FA5-CAFD-A5F074493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F8979DA-BB3A-D505-7DFB-2554BE8B2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Alko- ja narkojoobes sõidukis viibimine ja sõiduki juhtimine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A3312CAB-74F6-DB18-9F3B-529496F5C2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2488" y="1499191"/>
            <a:ext cx="4860000" cy="4885901"/>
          </a:xfrm>
        </p:spPr>
        <p:txBody>
          <a:bodyPr>
            <a:normAutofit/>
          </a:bodyPr>
          <a:lstStyle/>
          <a:p>
            <a:r>
              <a:rPr lang="et-EE" noProof="0" dirty="0"/>
              <a:t>Joobes juhtidest 16% on sattunud viimase 12 kuu jooksul liiklusohtlikku olukorda või liiklusõnnetusse:</a:t>
            </a:r>
          </a:p>
          <a:p>
            <a:pPr lvl="1"/>
            <a:r>
              <a:rPr lang="et-EE" noProof="0" dirty="0"/>
              <a:t>ei mäletanud lõike teekonnast, </a:t>
            </a:r>
          </a:p>
          <a:p>
            <a:pPr lvl="1"/>
            <a:r>
              <a:rPr lang="et-EE" noProof="0" dirty="0"/>
              <a:t>sõiduk kaldus sõidurajalt kõrvale,</a:t>
            </a:r>
          </a:p>
          <a:p>
            <a:pPr lvl="1"/>
            <a:r>
              <a:rPr lang="et-EE" noProof="0" dirty="0"/>
              <a:t>tegi avarii. </a:t>
            </a:r>
          </a:p>
          <a:p>
            <a:r>
              <a:rPr lang="et-EE" noProof="0" dirty="0"/>
              <a:t>Väikese vastajate arvu tõttu ei saa aastate muutust usaldusväärselt hinnata.</a:t>
            </a:r>
          </a:p>
          <a:p>
            <a:endParaRPr lang="et-EE" noProof="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37546F4-3EF8-1E98-79CF-D5C3F712A79D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494463" y="1499915"/>
            <a:ext cx="4859337" cy="4883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7068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3F365-9F9B-464D-875B-E2D010541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Politsei poolt joobes sõidukijuhtimise kontrollimine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3B3A7-409D-AB4D-82EB-882EA756457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t-EE" noProof="0" dirty="0">
                <a:solidFill>
                  <a:schemeClr val="accent1"/>
                </a:solidFill>
              </a:rPr>
              <a:t>59% sõidukijuhtidest on viimase 12 kuu jooksul politsei poolt peatatud, et kontrollida võimalikku joobes juhtimist; </a:t>
            </a:r>
            <a:r>
              <a:rPr lang="et-EE" noProof="0" dirty="0">
                <a:solidFill>
                  <a:schemeClr val="tx1"/>
                </a:solidFill>
              </a:rPr>
              <a:t>23% on kontrollitud ühel korral ja 36% enam kui korra.</a:t>
            </a:r>
          </a:p>
          <a:p>
            <a:r>
              <a:rPr lang="et-EE" noProof="0" dirty="0">
                <a:solidFill>
                  <a:schemeClr val="tx1"/>
                </a:solidFill>
              </a:rPr>
              <a:t>Korduvat kontrollimist esineb sagedamini meeste, 35–49-aastaste, põhi- või keskharidusega, Kirde- ja Lõuna-Eesti ning suuremate linnade juhtide seas.</a:t>
            </a:r>
          </a:p>
          <a:p>
            <a:r>
              <a:rPr lang="et-EE" noProof="0" dirty="0">
                <a:solidFill>
                  <a:schemeClr val="tx1"/>
                </a:solidFill>
              </a:rPr>
              <a:t>Korduvat kontrollimist esineb harvemini naiste, 18–24-aastaste, vähemalt 75-aastaste, kõrgharidusega ja Tallinna juhtide seas.</a:t>
            </a:r>
          </a:p>
          <a:p>
            <a:r>
              <a:rPr lang="et-EE" noProof="0" dirty="0"/>
              <a:t>Joobekontrolliga kokku puutunud sõidukijuhtide osakaal on eelmise aastaga võrreldes vähenenud.</a:t>
            </a:r>
          </a:p>
          <a:p>
            <a:endParaRPr lang="et-EE" noProof="0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58B4785-999E-B33A-B64E-38E348FAABD6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494463" y="1499915"/>
            <a:ext cx="4859337" cy="4883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100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DDBC8CE-829D-B941-B43B-99AF4F986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Alko- ja narkojoobes sõidukijuhtide takistamine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73B090-A450-D74E-AD4F-685211A8EDA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t-EE" noProof="0" dirty="0">
                <a:solidFill>
                  <a:schemeClr val="accent1"/>
                </a:solidFill>
              </a:rPr>
              <a:t>90% elanikkonnast püüaks takistada joobes inimesel sõiduki rooli minemast: </a:t>
            </a:r>
            <a:r>
              <a:rPr lang="et-EE" noProof="0" dirty="0">
                <a:solidFill>
                  <a:schemeClr val="tx1"/>
                </a:solidFill>
              </a:rPr>
              <a:t>62% takistaks kõiki, ka võõraid, ning 29% vaid tuttavaid. Takistada ei prooviks 4% ja 6% ei osanud vastata.</a:t>
            </a:r>
          </a:p>
          <a:p>
            <a:r>
              <a:rPr lang="et-EE" noProof="0" dirty="0">
                <a:solidFill>
                  <a:schemeClr val="tx1"/>
                </a:solidFill>
              </a:rPr>
              <a:t>Kõiki takistaksid sagedamini eestlased; harvemini muust rahvusest ja Kirde-Eesti elanikud. Sõidukijuhtidest takistaks kõiki 65%.</a:t>
            </a:r>
          </a:p>
          <a:p>
            <a:endParaRPr lang="et-EE" noProof="0" dirty="0">
              <a:solidFill>
                <a:srgbClr val="A01E28"/>
              </a:solidFill>
            </a:endParaRPr>
          </a:p>
          <a:p>
            <a:r>
              <a:rPr lang="et-EE" noProof="0" dirty="0">
                <a:solidFill>
                  <a:srgbClr val="A01E28"/>
                </a:solidFill>
              </a:rPr>
              <a:t>Joobes inimest on tegelikult takistanud või püüdnud takistada 38% elanikkonnast: </a:t>
            </a:r>
            <a:r>
              <a:rPr lang="et-EE" noProof="0" dirty="0">
                <a:solidFill>
                  <a:schemeClr val="tx1"/>
                </a:solidFill>
              </a:rPr>
              <a:t>28% tuttavat ja 10% võõrast inimest.</a:t>
            </a:r>
          </a:p>
          <a:p>
            <a:r>
              <a:rPr lang="et-EE" noProof="0" dirty="0">
                <a:solidFill>
                  <a:schemeClr val="tx1"/>
                </a:solidFill>
              </a:rPr>
              <a:t>Tuttavat on sagedamini takistanud eestlased ning Lõuna-Eesti ja maapiirkondade elanikud; võõrast inimest on sagedamini takistanud 35–49-aastased.</a:t>
            </a:r>
          </a:p>
          <a:p>
            <a:r>
              <a:rPr lang="et-EE" noProof="0" dirty="0">
                <a:solidFill>
                  <a:schemeClr val="tx1"/>
                </a:solidFill>
              </a:rPr>
              <a:t>Sõidukijuhtidest on joobes inimest takistanud või püüdnud takistada 41%, sealhulgas võõrast inimest 13%.</a:t>
            </a:r>
          </a:p>
          <a:p>
            <a:endParaRPr lang="et-EE" noProof="0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r>
              <a:rPr lang="et-EE" noProof="0" dirty="0">
                <a:solidFill>
                  <a:schemeClr val="tx1"/>
                </a:solidFill>
              </a:rPr>
              <a:t>Valmisolek joobes juhti takistada on kasvanud, kuid tegelikult takistanute osakaal on vähenenud.</a:t>
            </a:r>
          </a:p>
          <a:p>
            <a:pPr marL="0" indent="0">
              <a:buNone/>
            </a:pPr>
            <a:endParaRPr lang="et-EE" noProof="0" dirty="0"/>
          </a:p>
          <a:p>
            <a:endParaRPr lang="et-EE" noProof="0" dirty="0"/>
          </a:p>
        </p:txBody>
      </p:sp>
    </p:spTree>
    <p:extLst>
      <p:ext uri="{BB962C8B-B14F-4D97-AF65-F5344CB8AC3E}">
        <p14:creationId xmlns:p14="http://schemas.microsoft.com/office/powerpoint/2010/main" val="4239460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8AEB1-E278-C806-D2DC-42A86D6D7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3900E-E601-76A5-4F0A-362409564A1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02488" y="465138"/>
            <a:ext cx="10889512" cy="425450"/>
          </a:xfrm>
        </p:spPr>
        <p:txBody>
          <a:bodyPr>
            <a:noAutofit/>
          </a:bodyPr>
          <a:lstStyle/>
          <a:p>
            <a:r>
              <a:rPr lang="et-EE" sz="3200" noProof="0" dirty="0">
                <a:solidFill>
                  <a:schemeClr val="accent1"/>
                </a:solidFill>
              </a:rPr>
              <a:t>Metoodika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A5F1E218-843B-FD36-BAD9-DD72A3C6EA19}"/>
              </a:ext>
            </a:extLst>
          </p:cNvPr>
          <p:cNvSpPr txBox="1">
            <a:spLocks/>
          </p:cNvSpPr>
          <p:nvPr/>
        </p:nvSpPr>
        <p:spPr>
          <a:xfrm>
            <a:off x="2267420" y="1593009"/>
            <a:ext cx="9086379" cy="73633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t-EE" sz="1600" b="1" noProof="0" dirty="0"/>
              <a:t>18+ aastane Eesti elanikkond</a:t>
            </a:r>
            <a:endParaRPr lang="et-EE" sz="1600" noProof="0" dirty="0"/>
          </a:p>
          <a:p>
            <a:pPr marL="0" indent="0">
              <a:buNone/>
            </a:pPr>
            <a:r>
              <a:rPr lang="et-EE" sz="1600" noProof="0" dirty="0"/>
              <a:t>Üldkogum: </a:t>
            </a:r>
            <a:r>
              <a:rPr lang="et-EE" sz="1600" b="1" noProof="0" dirty="0"/>
              <a:t>1 107 400 </a:t>
            </a:r>
            <a:r>
              <a:rPr lang="et-EE" sz="1600" noProof="0" dirty="0"/>
              <a:t>inimest (01.01.2025 seisuga), enne 2025. aastat 15+aastane elanikkond</a:t>
            </a:r>
          </a:p>
          <a:p>
            <a:pPr marL="0" indent="0">
              <a:buNone/>
            </a:pPr>
            <a:r>
              <a:rPr lang="et-EE" sz="1600" noProof="0" dirty="0"/>
              <a:t>Vastajate arv: </a:t>
            </a:r>
            <a:r>
              <a:rPr lang="et-EE" sz="1600" b="1" noProof="0" dirty="0"/>
              <a:t>1010 </a:t>
            </a:r>
            <a:r>
              <a:rPr lang="et-EE" sz="1600" noProof="0" dirty="0"/>
              <a:t>(planeeritud 1000)</a:t>
            </a:r>
          </a:p>
          <a:p>
            <a:pPr marL="0" indent="0">
              <a:buNone/>
            </a:pPr>
            <a:r>
              <a:rPr lang="et-EE" sz="1600" b="1" noProof="0" dirty="0"/>
              <a:t>     </a:t>
            </a:r>
            <a:endParaRPr lang="et-EE" sz="1600" noProof="0" dirty="0"/>
          </a:p>
        </p:txBody>
      </p:sp>
      <p:pic>
        <p:nvPicPr>
          <p:cNvPr id="7" name="Graphic 6" descr="Group with solid fill">
            <a:extLst>
              <a:ext uri="{FF2B5EF4-FFF2-40B4-BE49-F238E27FC236}">
                <a16:creationId xmlns:a16="http://schemas.microsoft.com/office/drawing/2014/main" id="{63122E2B-BCC1-7CA1-9D3D-35B0452D675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02488" y="1469659"/>
            <a:ext cx="567073" cy="567073"/>
          </a:xfrm>
          <a:prstGeom prst="rect">
            <a:avLst/>
          </a:prstGeom>
        </p:spPr>
      </p:pic>
      <p:pic>
        <p:nvPicPr>
          <p:cNvPr id="8" name="Graphic 7" descr="Scales of justice with solid fill">
            <a:extLst>
              <a:ext uri="{FF2B5EF4-FFF2-40B4-BE49-F238E27FC236}">
                <a16:creationId xmlns:a16="http://schemas.microsoft.com/office/drawing/2014/main" id="{6F25BEB8-CC4B-145B-460E-D68CC7E32F6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0766" y="4294135"/>
            <a:ext cx="567073" cy="567073"/>
          </a:xfrm>
          <a:prstGeom prst="rect">
            <a:avLst/>
          </a:prstGeom>
        </p:spPr>
      </p:pic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D6431B51-534B-31F4-2E7C-FFD87CBDA634}"/>
              </a:ext>
            </a:extLst>
          </p:cNvPr>
          <p:cNvSpPr txBox="1">
            <a:spLocks/>
          </p:cNvSpPr>
          <p:nvPr/>
        </p:nvSpPr>
        <p:spPr>
          <a:xfrm>
            <a:off x="2267421" y="4101367"/>
            <a:ext cx="9086378" cy="1211762"/>
          </a:xfrm>
          <a:prstGeom prst="rect">
            <a:avLst/>
          </a:prstGeom>
        </p:spPr>
        <p:txBody>
          <a:bodyPr vert="horz" lIns="60960" tIns="30480" rIns="60960" bIns="30480" rtlCol="0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4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4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4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4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t-EE" sz="1600" noProof="0" dirty="0"/>
              <a:t>Vastav üldkogumi proportsioonidele soo, vanus, rahvuse, hariduse, piirkonna ja asulatüübi alusel</a:t>
            </a:r>
          </a:p>
          <a:p>
            <a:pPr marL="0" indent="0">
              <a:buNone/>
            </a:pPr>
            <a:r>
              <a:rPr lang="et-EE" sz="1600" noProof="0" dirty="0">
                <a:solidFill>
                  <a:schemeClr val="tx1"/>
                </a:solidFill>
              </a:rPr>
              <a:t>Valimiviga </a:t>
            </a:r>
            <a:r>
              <a:rPr lang="et-EE" sz="1600" b="1" noProof="0" dirty="0">
                <a:solidFill>
                  <a:schemeClr val="tx1"/>
                </a:solidFill>
              </a:rPr>
              <a:t>± 3,1%</a:t>
            </a:r>
            <a:r>
              <a:rPr lang="et-EE" sz="1600" noProof="0" dirty="0">
                <a:solidFill>
                  <a:schemeClr val="tx1"/>
                </a:solidFill>
              </a:rPr>
              <a:t>,</a:t>
            </a:r>
            <a:r>
              <a:rPr lang="et-EE" sz="1600" b="1" noProof="0" dirty="0">
                <a:solidFill>
                  <a:schemeClr val="tx1"/>
                </a:solidFill>
              </a:rPr>
              <a:t> </a:t>
            </a:r>
            <a:r>
              <a:rPr lang="et-EE" sz="1600" noProof="0" dirty="0">
                <a:solidFill>
                  <a:schemeClr val="tx1"/>
                </a:solidFill>
              </a:rPr>
              <a:t>väiksemate gruppide puhul on viga suurem</a:t>
            </a:r>
          </a:p>
          <a:p>
            <a:pPr marL="0" indent="0">
              <a:buNone/>
            </a:pPr>
            <a:r>
              <a:rPr lang="et-EE" sz="1600" noProof="0" dirty="0">
                <a:solidFill>
                  <a:schemeClr val="tx1"/>
                </a:solidFill>
              </a:rPr>
              <a:t>1% ≈ 10 vastajat ≈ 11 000 elanikku</a:t>
            </a:r>
          </a:p>
          <a:p>
            <a:pPr marL="0" indent="0">
              <a:buNone/>
            </a:pPr>
            <a:endParaRPr lang="et-EE" sz="1333" noProof="0" dirty="0"/>
          </a:p>
        </p:txBody>
      </p:sp>
      <p:pic>
        <p:nvPicPr>
          <p:cNvPr id="10" name="Graphic 9" descr="Daily calendar with solid fill">
            <a:extLst>
              <a:ext uri="{FF2B5EF4-FFF2-40B4-BE49-F238E27FC236}">
                <a16:creationId xmlns:a16="http://schemas.microsoft.com/office/drawing/2014/main" id="{DC3674C0-A5A8-B8AA-1FFB-536C8665CE2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20766" y="5539387"/>
            <a:ext cx="548795" cy="54879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0DAF964-4D96-9FCC-EB38-0FA744BA2E44}"/>
              </a:ext>
            </a:extLst>
          </p:cNvPr>
          <p:cNvSpPr txBox="1"/>
          <p:nvPr/>
        </p:nvSpPr>
        <p:spPr>
          <a:xfrm>
            <a:off x="2267420" y="5644508"/>
            <a:ext cx="876737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t-EE" sz="1600" b="1" noProof="0" dirty="0"/>
              <a:t>06.08.2026 – 11.08.2026</a:t>
            </a:r>
            <a:endParaRPr lang="et-EE" sz="1600" noProof="0" dirty="0"/>
          </a:p>
        </p:txBody>
      </p:sp>
      <p:pic>
        <p:nvPicPr>
          <p:cNvPr id="13" name="Graphic 12" descr="Call centre with solid fill">
            <a:extLst>
              <a:ext uri="{FF2B5EF4-FFF2-40B4-BE49-F238E27FC236}">
                <a16:creationId xmlns:a16="http://schemas.microsoft.com/office/drawing/2014/main" id="{866849B4-0BEE-D765-C266-88147BDA49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59833" y="3016120"/>
            <a:ext cx="567073" cy="567073"/>
          </a:xfrm>
          <a:prstGeom prst="rect">
            <a:avLst/>
          </a:prstGeom>
        </p:spPr>
      </p:pic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A007FB33-C810-2681-9A36-4DA4040035B2}"/>
              </a:ext>
            </a:extLst>
          </p:cNvPr>
          <p:cNvSpPr txBox="1">
            <a:spLocks/>
          </p:cNvSpPr>
          <p:nvPr/>
        </p:nvSpPr>
        <p:spPr>
          <a:xfrm>
            <a:off x="2267420" y="2841526"/>
            <a:ext cx="9086379" cy="92435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t-EE" sz="1600" b="1" noProof="0" dirty="0"/>
              <a:t>Turu-uuringute AS Omnibuss</a:t>
            </a:r>
            <a:r>
              <a:rPr lang="et-EE" sz="1600" noProof="0" dirty="0"/>
              <a:t>:</a:t>
            </a:r>
          </a:p>
          <a:p>
            <a:pPr lvl="1"/>
            <a:r>
              <a:rPr lang="et-EE" sz="1600" noProof="0" dirty="0"/>
              <a:t>~ 50% veebipaneelis (eelvärvatud vastajad), keskmiselt 6 minutit</a:t>
            </a:r>
          </a:p>
          <a:p>
            <a:pPr lvl="1"/>
            <a:r>
              <a:rPr lang="et-EE" sz="1600" noProof="0" dirty="0"/>
              <a:t>~ 50% telefoni teel (juhuvalik), keskmiselt 6 minutit</a:t>
            </a:r>
          </a:p>
        </p:txBody>
      </p:sp>
    </p:spTree>
    <p:extLst>
      <p:ext uri="{BB962C8B-B14F-4D97-AF65-F5344CB8AC3E}">
        <p14:creationId xmlns:p14="http://schemas.microsoft.com/office/powerpoint/2010/main" val="25291376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6EF58-9CF0-F84A-AB1D-A5537D1B8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Alko- ja narkojoobes sõidukijuhtide takistamine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D057E91-8DA3-AE78-EB86-E8BD9CA9F09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39949" y="1498600"/>
            <a:ext cx="4784526" cy="4886325"/>
          </a:xfrm>
          <a:prstGeom prst="rect">
            <a:avLst/>
          </a:prstGeo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D95E599-D142-9A5B-50FD-BA43D511E61F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494463" y="1527167"/>
            <a:ext cx="4859337" cy="482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1864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CC8135-2CA1-8628-3668-5035B807F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2183D-235C-4BD2-A9C1-2238700616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1940" y="3055933"/>
            <a:ext cx="9051380" cy="861238"/>
          </a:xfrm>
        </p:spPr>
        <p:txBody>
          <a:bodyPr>
            <a:normAutofit fontScale="90000"/>
          </a:bodyPr>
          <a:lstStyle/>
          <a:p>
            <a:r>
              <a:rPr lang="et-EE" noProof="0" dirty="0">
                <a:solidFill>
                  <a:schemeClr val="bg1"/>
                </a:solidFill>
              </a:rPr>
              <a:t>Liiklusohutuskampaaniad</a:t>
            </a:r>
          </a:p>
        </p:txBody>
      </p:sp>
    </p:spTree>
    <p:extLst>
      <p:ext uri="{BB962C8B-B14F-4D97-AF65-F5344CB8AC3E}">
        <p14:creationId xmlns:p14="http://schemas.microsoft.com/office/powerpoint/2010/main" val="28122500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EA565E-B077-80E7-DD56-DCDE93F7B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6F5A2-F735-3C68-9EF3-0B6E490BE4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t-EE" noProof="0" dirty="0">
                <a:solidFill>
                  <a:schemeClr val="bg1"/>
                </a:solidFill>
              </a:rPr>
              <a:t>Liiklusohutuskampaaniad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B36CE8-84C5-5F71-2120-2D6A52E205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t-EE" noProof="0" dirty="0">
                <a:solidFill>
                  <a:schemeClr val="bg1"/>
                </a:solidFill>
              </a:rPr>
              <a:t>Sõidukiirus</a:t>
            </a:r>
            <a:endParaRPr lang="et-EE" noProof="0" dirty="0"/>
          </a:p>
        </p:txBody>
      </p:sp>
    </p:spTree>
    <p:extLst>
      <p:ext uri="{BB962C8B-B14F-4D97-AF65-F5344CB8AC3E}">
        <p14:creationId xmlns:p14="http://schemas.microsoft.com/office/powerpoint/2010/main" val="24336025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DDBC8CE-829D-B941-B43B-99AF4F986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Ohutu sõidukiiruse kampaania märkamine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73B090-A450-D74E-AD4F-685211A8EDA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t-EE" noProof="0" dirty="0">
                <a:solidFill>
                  <a:srgbClr val="A01E28"/>
                </a:solidFill>
              </a:rPr>
              <a:t>Ohutu sõidukiiruse kampaaniat </a:t>
            </a:r>
            <a:r>
              <a:rPr lang="et-EE" b="1" noProof="0" dirty="0">
                <a:solidFill>
                  <a:srgbClr val="A01E28"/>
                </a:solidFill>
              </a:rPr>
              <a:t>„Õige kiirusega võidad!” </a:t>
            </a:r>
            <a:r>
              <a:rPr lang="et-EE" noProof="0" dirty="0">
                <a:solidFill>
                  <a:srgbClr val="A01E28"/>
                </a:solidFill>
              </a:rPr>
              <a:t>on 2026. aastal märganud 29% elanikkonnast ja 30% sõidukijuhtidest. </a:t>
            </a:r>
          </a:p>
          <a:p>
            <a:r>
              <a:rPr lang="et-EE" noProof="0" dirty="0">
                <a:solidFill>
                  <a:schemeClr val="tx1"/>
                </a:solidFill>
              </a:rPr>
              <a:t>Kampaania </a:t>
            </a:r>
            <a:r>
              <a:rPr lang="et-EE" noProof="0" dirty="0" err="1">
                <a:solidFill>
                  <a:schemeClr val="tx1"/>
                </a:solidFill>
              </a:rPr>
              <a:t>märkajate</a:t>
            </a:r>
            <a:r>
              <a:rPr lang="et-EE" noProof="0" dirty="0">
                <a:solidFill>
                  <a:schemeClr val="tx1"/>
                </a:solidFill>
              </a:rPr>
              <a:t> osakaalud pole aastaga oluliselt muutunud.</a:t>
            </a:r>
          </a:p>
          <a:p>
            <a:r>
              <a:rPr lang="et-EE" noProof="0" dirty="0">
                <a:solidFill>
                  <a:schemeClr val="tx1"/>
                </a:solidFill>
              </a:rPr>
              <a:t>Kampaaniat on märganud sagedamini 18–24-aastased ja eestlased; harvemini muust rahvusest, Kirde-Eesti ja suuremate linnade elanikud ning kuni 750-eurose sissetulekuga inimesed.</a:t>
            </a:r>
          </a:p>
          <a:p>
            <a:endParaRPr lang="et-EE" noProof="0" dirty="0"/>
          </a:p>
          <a:p>
            <a:r>
              <a:rPr lang="et-EE" noProof="0" dirty="0"/>
              <a:t>Elanikkonnast tervikuna märkasid sõidukijuhid kampaaniat märgatavalt sagedamini </a:t>
            </a:r>
            <a:r>
              <a:rPr lang="et-EE" noProof="0" dirty="0">
                <a:solidFill>
                  <a:schemeClr val="accent1"/>
                </a:solidFill>
              </a:rPr>
              <a:t>plakatitel teede/tänavate ääres.</a:t>
            </a:r>
            <a:endParaRPr lang="et-EE" noProof="0" dirty="0"/>
          </a:p>
          <a:p>
            <a:r>
              <a:rPr lang="et-EE" noProof="0" dirty="0"/>
              <a:t>Kogu elanikkonnast märkas kampaaniat plakatitel teede või tänavate ääres </a:t>
            </a:r>
            <a:r>
              <a:rPr lang="et-EE" noProof="0" dirty="0">
                <a:solidFill>
                  <a:schemeClr val="tx1"/>
                </a:solidFill>
              </a:rPr>
              <a:t>(välireklaamis) </a:t>
            </a:r>
            <a:r>
              <a:rPr lang="et-EE" noProof="0" dirty="0"/>
              <a:t>14%, televisioonis 9%. Oluliselt harvemini märgati kampaaniat internetis ja raadios (kumbagi 5%) ja kauplustes (1%).</a:t>
            </a:r>
          </a:p>
          <a:p>
            <a:r>
              <a:rPr lang="et-EE" noProof="0" dirty="0">
                <a:solidFill>
                  <a:schemeClr val="accent1"/>
                </a:solidFill>
              </a:rPr>
              <a:t>Plakatitel</a:t>
            </a:r>
            <a:r>
              <a:rPr lang="et-EE" noProof="0" dirty="0"/>
              <a:t> märkasid kampaaniat sagedamini 18–24-aastased ja Tallinna elanikud; harvemini vähemalt 65-aastased, Lääne-, Kirde- ja Lõuna-Eesti ning maapiirkondade elanikud.</a:t>
            </a:r>
          </a:p>
          <a:p>
            <a:r>
              <a:rPr lang="et-EE" noProof="0" dirty="0">
                <a:solidFill>
                  <a:schemeClr val="accent1"/>
                </a:solidFill>
              </a:rPr>
              <a:t>Televisioonis </a:t>
            </a:r>
            <a:r>
              <a:rPr lang="et-EE" noProof="0" dirty="0"/>
              <a:t>märkasid kampaaniat sagedamini eestlased ning Kesk- ja Lõuna-Eesti elanikud; harvemini muust rahvusest, Tallinna, Kirde-Eesti ja suuremate linnade elanikud.</a:t>
            </a:r>
          </a:p>
        </p:txBody>
      </p:sp>
    </p:spTree>
    <p:extLst>
      <p:ext uri="{BB962C8B-B14F-4D97-AF65-F5344CB8AC3E}">
        <p14:creationId xmlns:p14="http://schemas.microsoft.com/office/powerpoint/2010/main" val="10596778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D5A824A-045C-6802-C3B4-F7C76A2C74A7}"/>
              </a:ext>
            </a:extLst>
          </p:cNvPr>
          <p:cNvPicPr>
            <a:picLocks noGrp="1" noChangeAspect="1"/>
          </p:cNvPicPr>
          <p:nvPr>
            <p:ph sz="half" idx="16"/>
          </p:nvPr>
        </p:nvPicPr>
        <p:blipFill>
          <a:blip r:embed="rId2"/>
          <a:stretch>
            <a:fillRect/>
          </a:stretch>
        </p:blipFill>
        <p:spPr>
          <a:xfrm>
            <a:off x="8115128" y="1500103"/>
            <a:ext cx="3237257" cy="48833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5E7918-5A4F-4143-A356-3E730ADFB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Ohutu sõidukiiruse kampaania märkamine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8F3B789-FD6C-803E-A39C-92CCFE75A2E8}"/>
              </a:ext>
            </a:extLst>
          </p:cNvPr>
          <p:cNvCxnSpPr>
            <a:cxnSpLocks/>
          </p:cNvCxnSpPr>
          <p:nvPr/>
        </p:nvCxnSpPr>
        <p:spPr>
          <a:xfrm>
            <a:off x="9826793" y="1824429"/>
            <a:ext cx="0" cy="4558993"/>
          </a:xfrm>
          <a:prstGeom prst="line">
            <a:avLst/>
          </a:prstGeom>
          <a:ln>
            <a:solidFill>
              <a:srgbClr val="00206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C2E88C24-7BEF-23E3-20F3-3F88937957D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303165" y="1500103"/>
            <a:ext cx="3237257" cy="4883319"/>
          </a:xfrm>
          <a:prstGeom prst="rect">
            <a:avLst/>
          </a:prstGeom>
        </p:spPr>
      </p:pic>
      <p:pic>
        <p:nvPicPr>
          <p:cNvPr id="23" name="Content Placeholder 22">
            <a:extLst>
              <a:ext uri="{FF2B5EF4-FFF2-40B4-BE49-F238E27FC236}">
                <a16:creationId xmlns:a16="http://schemas.microsoft.com/office/drawing/2014/main" id="{A651912A-AD83-0350-2634-0BF7A2E95DF4}"/>
              </a:ext>
            </a:extLst>
          </p:cNvPr>
          <p:cNvPicPr>
            <a:picLocks noGrp="1" noChangeAspect="1"/>
          </p:cNvPicPr>
          <p:nvPr>
            <p:ph sz="half" idx="15"/>
          </p:nvPr>
        </p:nvPicPr>
        <p:blipFill>
          <a:blip r:embed="rId4"/>
          <a:stretch>
            <a:fillRect/>
          </a:stretch>
        </p:blipFill>
        <p:spPr>
          <a:xfrm>
            <a:off x="4737953" y="1498600"/>
            <a:ext cx="3181232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5266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Content Placeholder 30">
            <a:extLst>
              <a:ext uri="{FF2B5EF4-FFF2-40B4-BE49-F238E27FC236}">
                <a16:creationId xmlns:a16="http://schemas.microsoft.com/office/drawing/2014/main" id="{F85ECD57-A470-E0F5-231E-DA09AC4C33E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01750" y="1724146"/>
            <a:ext cx="10052050" cy="443523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DBC8CE-829D-B941-B43B-99AF4F9860D7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t-EE" noProof="0" dirty="0"/>
              <a:t>Ohutu sõidukiiruse kampaania märkamise kanal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E89FBAA-A4A2-7748-9AD6-752DEF6F67C8}"/>
              </a:ext>
            </a:extLst>
          </p:cNvPr>
          <p:cNvCxnSpPr>
            <a:cxnSpLocks/>
          </p:cNvCxnSpPr>
          <p:nvPr/>
        </p:nvCxnSpPr>
        <p:spPr>
          <a:xfrm>
            <a:off x="3039861" y="2011680"/>
            <a:ext cx="0" cy="426985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7E4069A-05C2-CE4B-8D81-95B9BDBFAE68}"/>
              </a:ext>
            </a:extLst>
          </p:cNvPr>
          <p:cNvCxnSpPr>
            <a:cxnSpLocks/>
          </p:cNvCxnSpPr>
          <p:nvPr/>
        </p:nvCxnSpPr>
        <p:spPr>
          <a:xfrm>
            <a:off x="5445663" y="2011680"/>
            <a:ext cx="0" cy="426985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6F8DB87-6931-0449-A767-FD6D349E070E}"/>
              </a:ext>
            </a:extLst>
          </p:cNvPr>
          <p:cNvCxnSpPr>
            <a:cxnSpLocks/>
          </p:cNvCxnSpPr>
          <p:nvPr/>
        </p:nvCxnSpPr>
        <p:spPr>
          <a:xfrm>
            <a:off x="7432089" y="2011680"/>
            <a:ext cx="0" cy="433346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B810F29-6E3C-90BC-786A-0BD4AA44F573}"/>
              </a:ext>
            </a:extLst>
          </p:cNvPr>
          <p:cNvCxnSpPr>
            <a:cxnSpLocks/>
          </p:cNvCxnSpPr>
          <p:nvPr/>
        </p:nvCxnSpPr>
        <p:spPr>
          <a:xfrm>
            <a:off x="9556982" y="2067339"/>
            <a:ext cx="0" cy="4277801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40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E7918-5A4F-4143-A356-3E730ADFB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Ohutu sõidukiiruse kampaania olulisus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F58EE3-13DB-8D0E-9D34-A993706B21B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t-EE" noProof="0" dirty="0">
                <a:solidFill>
                  <a:schemeClr val="accent1"/>
                </a:solidFill>
              </a:rPr>
              <a:t>Ohutu sõidukiiruse kampaaniat peab vajalikuks 71% </a:t>
            </a:r>
            <a:r>
              <a:rPr lang="et-EE" noProof="0" dirty="0"/>
              <a:t>vähemalt 18-aastasest elanikkonnast: 34% peab seda väga ja 37% pigem vajalikuks.</a:t>
            </a:r>
          </a:p>
          <a:p>
            <a:r>
              <a:rPr lang="et-EE" noProof="0" dirty="0"/>
              <a:t>Sõidukijuhtidest peab kampaaniat vajalikuks 70%: 29% väga ja 41% pigem vajalikuks.</a:t>
            </a:r>
          </a:p>
          <a:p>
            <a:r>
              <a:rPr lang="et-EE" noProof="0" dirty="0"/>
              <a:t>Kampaaniat peavad väga vajalikuks sagedamini naised, vähemalt 75-aastased ja 751–1300-eurose sissetulekuga elanikud; harvemini mehed ja 18–24-aastased.</a:t>
            </a:r>
          </a:p>
          <a:p>
            <a:endParaRPr lang="et-EE" noProof="0" dirty="0"/>
          </a:p>
          <a:p>
            <a:r>
              <a:rPr lang="et-EE" noProof="0" dirty="0"/>
              <a:t>Kampaaniat vajalikuks pidanute osakaal on eelmise aastaga võrreldes vähenenud.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58408AA-3A94-B54B-B870-B58EF9AA9582}"/>
              </a:ext>
            </a:extLst>
          </p:cNvPr>
          <p:cNvCxnSpPr>
            <a:cxnSpLocks/>
          </p:cNvCxnSpPr>
          <p:nvPr/>
        </p:nvCxnSpPr>
        <p:spPr>
          <a:xfrm>
            <a:off x="10645881" y="2550695"/>
            <a:ext cx="0" cy="3832727"/>
          </a:xfrm>
          <a:prstGeom prst="line">
            <a:avLst/>
          </a:prstGeom>
          <a:ln>
            <a:solidFill>
              <a:srgbClr val="00206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F599CB9-19AF-2D84-2076-B90E26386A94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519051" y="1545827"/>
            <a:ext cx="4810161" cy="479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390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049A8E1-D2F1-5A81-9F3B-C40C4E1FD545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519051" y="1545827"/>
            <a:ext cx="4810161" cy="47918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5E7918-5A4F-4143-A356-3E730ADFB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Ohutu sõidukiiruse kampaania mõju hoiakutele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93D3D-E9F8-237D-9F0C-0919D16E38F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t-EE" noProof="0" dirty="0">
                <a:solidFill>
                  <a:schemeClr val="accent1"/>
                </a:solidFill>
              </a:rPr>
              <a:t>Kampaaniat märganutest hindab selle mõju oma hoiakutele positiivseks 33%:</a:t>
            </a:r>
            <a:r>
              <a:rPr lang="et-EE" noProof="0" dirty="0">
                <a:solidFill>
                  <a:schemeClr val="tx1"/>
                </a:solidFill>
              </a:rPr>
              <a:t> 7% peab seda väga ja 26% pigem mõjusaks.</a:t>
            </a:r>
          </a:p>
          <a:p>
            <a:r>
              <a:rPr lang="et-EE" noProof="0" dirty="0">
                <a:solidFill>
                  <a:schemeClr val="tx1"/>
                </a:solidFill>
              </a:rPr>
              <a:t>Sõidukijuhtidest kampaania </a:t>
            </a:r>
            <a:r>
              <a:rPr lang="et-EE" noProof="0" dirty="0" err="1">
                <a:solidFill>
                  <a:schemeClr val="tx1"/>
                </a:solidFill>
              </a:rPr>
              <a:t>märkajate</a:t>
            </a:r>
            <a:r>
              <a:rPr lang="et-EE" noProof="0" dirty="0">
                <a:solidFill>
                  <a:schemeClr val="tx1"/>
                </a:solidFill>
              </a:rPr>
              <a:t> seas hindab mõju positiivseks 31%.</a:t>
            </a:r>
          </a:p>
          <a:p>
            <a:r>
              <a:rPr lang="et-EE" noProof="0" dirty="0">
                <a:solidFill>
                  <a:schemeClr val="tx1"/>
                </a:solidFill>
              </a:rPr>
              <a:t>18–24-aastased märgivad sagedamini, et kampaania ei mõjunud üldse. Tallinna elanikud märgivad harvemini, et kampaania pigem mõjus.</a:t>
            </a:r>
          </a:p>
          <a:p>
            <a:r>
              <a:rPr lang="et-EE" noProof="0" dirty="0"/>
              <a:t>Kampaania mõjusaks pidanute osakaal on eelmise aastaga võrreldes vähenenud.</a:t>
            </a:r>
          </a:p>
          <a:p>
            <a:endParaRPr lang="et-EE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0757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D63306-217C-3517-C1DC-2F2B5BFB6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01F1D-5BA2-A3E8-BC35-72F0283B4D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t-EE" noProof="0" dirty="0">
                <a:solidFill>
                  <a:schemeClr val="bg1"/>
                </a:solidFill>
              </a:rPr>
              <a:t>Liiklusohutuskampaaniad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CD5238-7C8C-68E9-D0C3-C946C873C2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t-EE" noProof="0" dirty="0">
                <a:solidFill>
                  <a:schemeClr val="bg1"/>
                </a:solidFill>
              </a:rPr>
              <a:t>Joobes juhtimine</a:t>
            </a:r>
            <a:endParaRPr lang="et-EE" noProof="0" dirty="0"/>
          </a:p>
        </p:txBody>
      </p:sp>
    </p:spTree>
    <p:extLst>
      <p:ext uri="{BB962C8B-B14F-4D97-AF65-F5344CB8AC3E}">
        <p14:creationId xmlns:p14="http://schemas.microsoft.com/office/powerpoint/2010/main" val="29821475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6A5EA-CB05-1A8D-B57F-D5E399F06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B1D3E32-2C50-39D7-84D0-D5864EF2E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Joobes juhtimise vastase kampaania märkamine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690C09-EB60-C7DC-B1BD-381CAA072A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2488" y="1514897"/>
            <a:ext cx="10051312" cy="4885901"/>
          </a:xfrm>
        </p:spPr>
        <p:txBody>
          <a:bodyPr>
            <a:normAutofit/>
          </a:bodyPr>
          <a:lstStyle/>
          <a:p>
            <a:r>
              <a:rPr lang="et-EE" noProof="0" dirty="0">
                <a:solidFill>
                  <a:srgbClr val="A01E28"/>
                </a:solidFill>
              </a:rPr>
              <a:t>Joobes juhtimise vastast liiklusohutuskampaaniat </a:t>
            </a:r>
            <a:r>
              <a:rPr lang="et-EE" b="1" noProof="0" dirty="0">
                <a:solidFill>
                  <a:srgbClr val="A01E28"/>
                </a:solidFill>
              </a:rPr>
              <a:t>„Eesti kõige kõvem mees!” </a:t>
            </a:r>
            <a:r>
              <a:rPr lang="et-EE" noProof="0" dirty="0">
                <a:solidFill>
                  <a:srgbClr val="A01E28"/>
                </a:solidFill>
              </a:rPr>
              <a:t>on 2026. aastal märganud 42% elanikkonnast ja 41% sõidukijuhtidest.</a:t>
            </a:r>
          </a:p>
          <a:p>
            <a:r>
              <a:rPr lang="et-EE" noProof="0" dirty="0">
                <a:solidFill>
                  <a:schemeClr val="tx1"/>
                </a:solidFill>
              </a:rPr>
              <a:t>Kampaania </a:t>
            </a:r>
            <a:r>
              <a:rPr lang="et-EE" noProof="0" dirty="0" err="1">
                <a:solidFill>
                  <a:schemeClr val="tx1"/>
                </a:solidFill>
              </a:rPr>
              <a:t>märkajate</a:t>
            </a:r>
            <a:r>
              <a:rPr lang="et-EE" noProof="0" dirty="0">
                <a:solidFill>
                  <a:schemeClr val="tx1"/>
                </a:solidFill>
              </a:rPr>
              <a:t> osakaalud pole aastaga oluliselt muutunud.</a:t>
            </a:r>
          </a:p>
          <a:p>
            <a:endParaRPr lang="et-EE" noProof="0" dirty="0">
              <a:solidFill>
                <a:srgbClr val="A01E28"/>
              </a:solidFill>
            </a:endParaRPr>
          </a:p>
          <a:p>
            <a:r>
              <a:rPr lang="et-EE" noProof="0" dirty="0">
                <a:solidFill>
                  <a:schemeClr val="tx1"/>
                </a:solidFill>
              </a:rPr>
              <a:t>Kampaaniat on märganud sagedamini 18–34-aastased, eestlased, kõrgharidusega, Tallinna ja kõrgema sissetulekuga elanikud; harvemini vähemalt 50-aastased, muust rahvusest, Kirde-Eesti ja muude linnade elanikud ning kuni 750-eurose sissetulekuga inimesed.</a:t>
            </a:r>
          </a:p>
          <a:p>
            <a:endParaRPr lang="et-EE" noProof="0" dirty="0">
              <a:solidFill>
                <a:schemeClr val="tx1"/>
              </a:solidFill>
            </a:endParaRPr>
          </a:p>
          <a:p>
            <a:r>
              <a:rPr lang="et-EE" noProof="0" dirty="0">
                <a:solidFill>
                  <a:schemeClr val="tx1"/>
                </a:solidFill>
              </a:rPr>
              <a:t>Kogu elanikkonnast märkas kampaaniat plakatitel teede või tänavate ääres (välireklaamis) 30%, televisioonis 11%, internetis 9% ja raadios 5%.</a:t>
            </a:r>
          </a:p>
          <a:p>
            <a:r>
              <a:rPr lang="et-EE" noProof="0" dirty="0">
                <a:solidFill>
                  <a:schemeClr val="accent1"/>
                </a:solidFill>
              </a:rPr>
              <a:t>Plakatitel</a:t>
            </a:r>
            <a:r>
              <a:rPr lang="et-EE" noProof="0" dirty="0">
                <a:solidFill>
                  <a:schemeClr val="tx1"/>
                </a:solidFill>
              </a:rPr>
              <a:t> märkasid kampaaniat sagedamini 18–34-aastased, muust rahvusest, kõrgharidusega, Tallinna, Kirde-Eesti ja kõrgema sissetulekuga elanikud; harvemini vähemalt 50-aastased, eestlased, Kesk-, Lõuna- ja Lääne-Eesti ning maapiirkondade elanikud.</a:t>
            </a:r>
          </a:p>
          <a:p>
            <a:r>
              <a:rPr lang="et-EE" noProof="0" dirty="0">
                <a:solidFill>
                  <a:schemeClr val="accent1"/>
                </a:solidFill>
              </a:rPr>
              <a:t>Televisioonis</a:t>
            </a:r>
            <a:r>
              <a:rPr lang="et-EE" noProof="0" dirty="0">
                <a:solidFill>
                  <a:schemeClr val="tx1"/>
                </a:solidFill>
              </a:rPr>
              <a:t> märkasid kampaaniat sagedamini vähemalt 75-aastased, eestlased ning Kesk- ja Lõuna-Eesti elanikud; harvemini 18–24-aastased, muust rahvusest, kõrgharidusega, Tallinna ja Kirde-Eesti elanikud.</a:t>
            </a:r>
          </a:p>
        </p:txBody>
      </p:sp>
    </p:spTree>
    <p:extLst>
      <p:ext uri="{BB962C8B-B14F-4D97-AF65-F5344CB8AC3E}">
        <p14:creationId xmlns:p14="http://schemas.microsoft.com/office/powerpoint/2010/main" val="1726380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PlaceHolder 1"/>
          <p:cNvSpPr>
            <a:spLocks noGrp="1"/>
          </p:cNvSpPr>
          <p:nvPr>
            <p:ph type="title"/>
          </p:nvPr>
        </p:nvSpPr>
        <p:spPr/>
        <p:txBody>
          <a:bodyPr lIns="90000" tIns="45000" rIns="90000" bIns="45000" anchor="ctr">
            <a:noAutofit/>
          </a:bodyPr>
          <a:lstStyle/>
          <a:p>
            <a:pPr>
              <a:buNone/>
            </a:pPr>
            <a:r>
              <a:rPr lang="et-EE" b="0" strike="noStrike" spc="-1" noProof="0" dirty="0"/>
              <a:t>Valimi jagunemine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4BF7110-9553-CD0F-77AD-DC279FB4EA7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01750" y="1502163"/>
            <a:ext cx="4860925" cy="4879198"/>
          </a:xfrm>
          <a:prstGeom prst="rect">
            <a:avLst/>
          </a:prstGeom>
          <a:noFill/>
        </p:spPr>
      </p:pic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8B3232FE-B69F-F4F9-22ED-6AED059777A9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494665" y="1500103"/>
            <a:ext cx="4858933" cy="4883319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3A3AD9-B865-E5B1-EF06-97FD727D5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9E5E7F5-DDF3-E422-427C-2897589BE85D}"/>
              </a:ext>
            </a:extLst>
          </p:cNvPr>
          <p:cNvPicPr>
            <a:picLocks noGrp="1" noChangeAspect="1"/>
          </p:cNvPicPr>
          <p:nvPr>
            <p:ph sz="half" idx="16"/>
          </p:nvPr>
        </p:nvPicPr>
        <p:blipFill>
          <a:blip r:embed="rId2"/>
          <a:stretch>
            <a:fillRect/>
          </a:stretch>
        </p:blipFill>
        <p:spPr>
          <a:xfrm>
            <a:off x="8115128" y="1500103"/>
            <a:ext cx="3237257" cy="48833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E2D1A4-E92F-E96F-DB43-0BF53F199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Joobes juhtimise vastase kampaania märkamine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D02B7B3-A0CE-EA1C-0E96-D644ABD87EF1}"/>
              </a:ext>
            </a:extLst>
          </p:cNvPr>
          <p:cNvCxnSpPr>
            <a:cxnSpLocks/>
          </p:cNvCxnSpPr>
          <p:nvPr/>
        </p:nvCxnSpPr>
        <p:spPr>
          <a:xfrm>
            <a:off x="10057380" y="1961589"/>
            <a:ext cx="0" cy="4542578"/>
          </a:xfrm>
          <a:prstGeom prst="line">
            <a:avLst/>
          </a:prstGeom>
          <a:ln>
            <a:solidFill>
              <a:srgbClr val="00206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68C66890-098B-2201-1DF3-FA896E393F42}"/>
              </a:ext>
            </a:extLst>
          </p:cNvPr>
          <p:cNvPicPr>
            <a:picLocks noGrp="1" noChangeAspect="1"/>
          </p:cNvPicPr>
          <p:nvPr>
            <p:ph sz="half" idx="15"/>
          </p:nvPr>
        </p:nvPicPr>
        <p:blipFill>
          <a:blip r:embed="rId3"/>
          <a:stretch>
            <a:fillRect/>
          </a:stretch>
        </p:blipFill>
        <p:spPr>
          <a:xfrm>
            <a:off x="4710964" y="1498600"/>
            <a:ext cx="3235210" cy="4886325"/>
          </a:xfrm>
          <a:prstGeom prst="rect">
            <a:avLst/>
          </a:prstGeo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AE822911-98AD-F2FD-EAA2-C6E62C91A94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304189" y="1498600"/>
            <a:ext cx="3235210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4112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0419F-8DF1-DBC2-41C5-500E82CAC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AF6DB15-7E3F-36F0-078A-BFE47BE3A47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01750" y="1724146"/>
            <a:ext cx="10052050" cy="443523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9296B4C-11CB-B8D2-8A7F-D1CCC475B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Joobes juhtimise vastase kampaania märkamise kanal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B36331F-0466-D5BE-0E46-50C5459FD109}"/>
              </a:ext>
            </a:extLst>
          </p:cNvPr>
          <p:cNvCxnSpPr>
            <a:cxnSpLocks/>
          </p:cNvCxnSpPr>
          <p:nvPr/>
        </p:nvCxnSpPr>
        <p:spPr>
          <a:xfrm>
            <a:off x="3371873" y="2011195"/>
            <a:ext cx="0" cy="4262384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E52486D-8553-CF42-996D-486C815ECD13}"/>
              </a:ext>
            </a:extLst>
          </p:cNvPr>
          <p:cNvCxnSpPr>
            <a:cxnSpLocks/>
          </p:cNvCxnSpPr>
          <p:nvPr/>
        </p:nvCxnSpPr>
        <p:spPr>
          <a:xfrm>
            <a:off x="5476497" y="2011195"/>
            <a:ext cx="0" cy="4262384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5913E61-DBE0-66BE-6B58-FD734D332DA4}"/>
              </a:ext>
            </a:extLst>
          </p:cNvPr>
          <p:cNvCxnSpPr>
            <a:cxnSpLocks/>
          </p:cNvCxnSpPr>
          <p:nvPr/>
        </p:nvCxnSpPr>
        <p:spPr>
          <a:xfrm>
            <a:off x="7503651" y="2011195"/>
            <a:ext cx="0" cy="4262384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4F51249-0BF6-DB85-B409-88B053F0EBC9}"/>
              </a:ext>
            </a:extLst>
          </p:cNvPr>
          <p:cNvCxnSpPr>
            <a:cxnSpLocks/>
          </p:cNvCxnSpPr>
          <p:nvPr/>
        </p:nvCxnSpPr>
        <p:spPr>
          <a:xfrm>
            <a:off x="9556981" y="2042933"/>
            <a:ext cx="0" cy="4230646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28736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C15B7-17ED-8DC0-75BD-BAA8D180D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FD04BEE0-9BF4-416E-B10D-12D7C47F63AA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531868" y="1498600"/>
            <a:ext cx="4784526" cy="48863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8C5B54B-0982-9726-D28F-E926D89E6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Joobes juhtimise vastase kampaania olulisus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E5C63D-F3F7-CB64-1F9C-8DE1BE1A366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t-EE" noProof="0" dirty="0">
                <a:solidFill>
                  <a:schemeClr val="accent1"/>
                </a:solidFill>
              </a:rPr>
              <a:t>Joobes juhtimise vastast liiklusohutuskampaaniat peab vajalikuks 87% </a:t>
            </a:r>
            <a:r>
              <a:rPr lang="et-EE" noProof="0" dirty="0"/>
              <a:t>vähemalt 18-aastasest elanikkonnast: 57% peab seda väga ja 31% pigem vajalikuks.</a:t>
            </a:r>
          </a:p>
          <a:p>
            <a:r>
              <a:rPr lang="et-EE" noProof="0" dirty="0"/>
              <a:t>Sõidukijuhtidest peab kampaaniat vajalikuks 86%: 53% väga ja 33% pigem vajalikuks.</a:t>
            </a:r>
          </a:p>
          <a:p>
            <a:r>
              <a:rPr lang="et-EE" noProof="0" dirty="0"/>
              <a:t>Kampaaniat peavad väga vajalikuks sagedamini naised, 25–34-aastased ja vähemalt 75-aastased; harvemini mehed.</a:t>
            </a:r>
          </a:p>
          <a:p>
            <a:endParaRPr lang="et-EE" noProof="0" dirty="0"/>
          </a:p>
          <a:p>
            <a:r>
              <a:rPr lang="et-EE" noProof="0" dirty="0"/>
              <a:t>Kampaaniat vajalikuks pidanute osakaal pole eelmise aastaga võrreldes oluliselt muutunud.</a:t>
            </a:r>
          </a:p>
        </p:txBody>
      </p:sp>
    </p:spTree>
    <p:extLst>
      <p:ext uri="{BB962C8B-B14F-4D97-AF65-F5344CB8AC3E}">
        <p14:creationId xmlns:p14="http://schemas.microsoft.com/office/powerpoint/2010/main" val="33351089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382FB6-3487-DCB7-C156-0AADE974F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266D7-080A-775C-4886-CD07A7D48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Joobes juhtimise vastase kampaania mõju käitumisele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15D45-718E-89C8-696D-F48040DE469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t-EE" noProof="0" dirty="0">
                <a:solidFill>
                  <a:schemeClr val="accent1"/>
                </a:solidFill>
              </a:rPr>
              <a:t>Kampaaniat märganutest hindab selle mõju oma käitumisele positiivseks 34%: </a:t>
            </a:r>
            <a:r>
              <a:rPr lang="et-EE" noProof="0" dirty="0">
                <a:solidFill>
                  <a:schemeClr val="tx1"/>
                </a:solidFill>
              </a:rPr>
              <a:t>6% peab seda väga ja 29% pigem mõjusaks.</a:t>
            </a:r>
          </a:p>
          <a:p>
            <a:r>
              <a:rPr lang="et-EE" noProof="0" dirty="0">
                <a:solidFill>
                  <a:schemeClr val="tx1"/>
                </a:solidFill>
              </a:rPr>
              <a:t>Sõidukijuhtidest kampaania </a:t>
            </a:r>
            <a:r>
              <a:rPr lang="et-EE" noProof="0" dirty="0" err="1">
                <a:solidFill>
                  <a:schemeClr val="tx1"/>
                </a:solidFill>
              </a:rPr>
              <a:t>märkajate</a:t>
            </a:r>
            <a:r>
              <a:rPr lang="et-EE" noProof="0" dirty="0">
                <a:solidFill>
                  <a:schemeClr val="tx1"/>
                </a:solidFill>
              </a:rPr>
              <a:t> seas hindab mõju positiivseks 33%: 5% väga ja 28% pigem mõjusaks.</a:t>
            </a:r>
          </a:p>
          <a:p>
            <a:r>
              <a:rPr lang="et-EE" noProof="0" dirty="0">
                <a:solidFill>
                  <a:schemeClr val="tx1"/>
                </a:solidFill>
              </a:rPr>
              <a:t>„Pigem mõjus” vastust annavad harvemini 65–74-aastased, muust rahvusest ja Kirde-Eesti elanikud; „üldse ei mõjunud” sagedamini D-kategooria juhtimisõigusega ja 21–40-aastase staažiga juhid.</a:t>
            </a:r>
          </a:p>
          <a:p>
            <a:endParaRPr lang="et-EE" noProof="0" dirty="0">
              <a:solidFill>
                <a:schemeClr val="tx1"/>
              </a:solidFill>
            </a:endParaRPr>
          </a:p>
          <a:p>
            <a:r>
              <a:rPr lang="et-EE" noProof="0" dirty="0">
                <a:solidFill>
                  <a:schemeClr val="tx1"/>
                </a:solidFill>
              </a:rPr>
              <a:t>Kampaaniat mõjusaks pidanute osakaal on eelmise aastaga võrreldes vähenenud.</a:t>
            </a:r>
          </a:p>
          <a:p>
            <a:endParaRPr lang="et-EE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B9C9F23-62B6-D366-5FE0-73E96F808916}"/>
              </a:ext>
            </a:extLst>
          </p:cNvPr>
          <p:cNvCxnSpPr>
            <a:cxnSpLocks/>
          </p:cNvCxnSpPr>
          <p:nvPr/>
        </p:nvCxnSpPr>
        <p:spPr>
          <a:xfrm>
            <a:off x="9984145" y="2714380"/>
            <a:ext cx="0" cy="3806736"/>
          </a:xfrm>
          <a:prstGeom prst="line">
            <a:avLst/>
          </a:prstGeom>
          <a:ln>
            <a:solidFill>
              <a:srgbClr val="00206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D489C98-4EDB-DF38-9994-CB06DEA94E0C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494463" y="1524152"/>
            <a:ext cx="4859337" cy="4835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0277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89BD6-1019-B54C-8125-6E00C8C9EF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5315" y="3355192"/>
            <a:ext cx="9051380" cy="861238"/>
          </a:xfrm>
        </p:spPr>
        <p:txBody>
          <a:bodyPr>
            <a:normAutofit fontScale="90000"/>
          </a:bodyPr>
          <a:lstStyle/>
          <a:p>
            <a:r>
              <a:rPr lang="et-EE" noProof="0" dirty="0">
                <a:solidFill>
                  <a:schemeClr val="bg1"/>
                </a:solidFill>
              </a:rPr>
              <a:t>Väsimusseisundis juhtimine</a:t>
            </a:r>
          </a:p>
        </p:txBody>
      </p:sp>
    </p:spTree>
    <p:extLst>
      <p:ext uri="{BB962C8B-B14F-4D97-AF65-F5344CB8AC3E}">
        <p14:creationId xmlns:p14="http://schemas.microsoft.com/office/powerpoint/2010/main" val="1614349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F7E155-9B73-8943-AE6B-76A6271CEDB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t-EE" noProof="0" dirty="0">
                <a:solidFill>
                  <a:srgbClr val="A01E28"/>
                </a:solidFill>
              </a:rPr>
              <a:t>Viimase 12 kuu jooksul on väsimusseisundis sõidukit juhtinud 50% sõidukijuhtidest ehk ligikaudu 375 500 inimest. </a:t>
            </a:r>
          </a:p>
          <a:p>
            <a:r>
              <a:rPr lang="et-EE" noProof="0" dirty="0"/>
              <a:t>Väsimusseisundis juhtinute osakaal on eelmise aastaga võrreldes kasvanud.</a:t>
            </a:r>
          </a:p>
          <a:p>
            <a:r>
              <a:rPr lang="et-EE" noProof="0" dirty="0"/>
              <a:t>Väsimusseisundis on juhtinud sagedamini 18–49-aastased, kõrgema sissetulekuga, töösõite tegevad, 10 001–15 000 või üle 20 000 km aastas läbivad ja kuni 20-aastase staažiga juhid ning kiiruseületajad. Harvemini on seda teinud vähemalt 50-aastased, 751–1300-eurose sissetulekuga ja väiksema kilometraažiga juhid.</a:t>
            </a:r>
          </a:p>
          <a:p>
            <a:endParaRPr lang="et-EE" noProof="0" dirty="0"/>
          </a:p>
          <a:p>
            <a:r>
              <a:rPr lang="et-EE" noProof="0" dirty="0">
                <a:solidFill>
                  <a:schemeClr val="accent1"/>
                </a:solidFill>
              </a:rPr>
              <a:t>Väsimusseisundis juhtimise peamine põhjus on pikk teekond või sõidu ajal tekkinud väsimus </a:t>
            </a:r>
            <a:r>
              <a:rPr lang="et-EE" noProof="0" dirty="0"/>
              <a:t>(59%); seda nimetavad sagedamini mehed. 35% ei tundnud end sõitma asudes väsinuna. Töö iseloomu nimetas 27% – sagedamini 35–49-aastased, üle 20 000 km aastas läbivad ja töösõite tegevad juhid. Kiirustamist nimetas 15% – sagedamini 18–24-aastased ja Kirde-Eesti juhid.</a:t>
            </a:r>
          </a:p>
          <a:p>
            <a:r>
              <a:rPr lang="et-EE" noProof="0" dirty="0"/>
              <a:t>Sõidu alguses väsimust mitte tundnute osakaal on eelmise aastaga võrreldes kasvanud.  </a:t>
            </a:r>
          </a:p>
          <a:p>
            <a:endParaRPr lang="et-EE" noProof="0" dirty="0"/>
          </a:p>
          <a:p>
            <a:r>
              <a:rPr lang="et-EE" noProof="0" dirty="0">
                <a:solidFill>
                  <a:srgbClr val="A01E28"/>
                </a:solidFill>
              </a:rPr>
              <a:t>Väsimusseisundi tõttu on viimase 12 kuu jooksul liiklusohtlikku olukorda sattunud 5% sõidukijuhtidest </a:t>
            </a:r>
            <a:r>
              <a:rPr lang="et-EE" noProof="0" dirty="0">
                <a:solidFill>
                  <a:schemeClr val="tx1"/>
                </a:solidFill>
              </a:rPr>
              <a:t>ehk ligikaudu 41 300 inimest. Seda esineb sagedamini kõrgharidusega ja Kirde-Eesti juhtide seas; harvemini naiste, 35–49-aastaste, põhi- või keskharidusega ning Põhja- ja Kesk-Eesti juhtide seas.</a:t>
            </a:r>
          </a:p>
          <a:p>
            <a:r>
              <a:rPr lang="et-EE" noProof="0" dirty="0"/>
              <a:t>Väsimuse tõttu liiklusohtlikku olukorda sattunute osakaal on eelmise aastaga võrreldes kasvanud.</a:t>
            </a:r>
          </a:p>
          <a:p>
            <a:endParaRPr lang="et-EE" noProof="0" dirty="0"/>
          </a:p>
          <a:p>
            <a:endParaRPr lang="et-EE" noProof="0" dirty="0"/>
          </a:p>
          <a:p>
            <a:endParaRPr lang="et-EE" noProof="0" dirty="0"/>
          </a:p>
          <a:p>
            <a:endParaRPr lang="et-EE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C48763-9226-4844-8527-14ACB912C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Väsimusseisundis juhtimine</a:t>
            </a:r>
          </a:p>
        </p:txBody>
      </p:sp>
    </p:spTree>
    <p:extLst>
      <p:ext uri="{BB962C8B-B14F-4D97-AF65-F5344CB8AC3E}">
        <p14:creationId xmlns:p14="http://schemas.microsoft.com/office/powerpoint/2010/main" val="1170536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9C8B6B2D-1931-3FBA-A162-E654CABF9D15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528196" y="1539730"/>
            <a:ext cx="4791871" cy="48040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C48763-9226-4844-8527-14ACB912C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Väsimusseisundis juhtimine ja liiklusohtlikku olukorda sattumine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F13523-D076-2043-AD5B-2AE8E884590D}"/>
              </a:ext>
            </a:extLst>
          </p:cNvPr>
          <p:cNvCxnSpPr/>
          <p:nvPr/>
        </p:nvCxnSpPr>
        <p:spPr>
          <a:xfrm>
            <a:off x="8536308" y="2071338"/>
            <a:ext cx="0" cy="4272456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48EE838-F389-1946-BED4-1667DA4368B6}"/>
              </a:ext>
            </a:extLst>
          </p:cNvPr>
          <p:cNvCxnSpPr/>
          <p:nvPr/>
        </p:nvCxnSpPr>
        <p:spPr>
          <a:xfrm>
            <a:off x="9753620" y="2121994"/>
            <a:ext cx="0" cy="4272456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8A878F9-33FE-A025-8BF7-BFE6020D68F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302746" y="1500103"/>
            <a:ext cx="4858933" cy="488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5512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D5A13F9-3EE6-B6C6-4512-4C1AFF2F37D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896798" y="1498600"/>
            <a:ext cx="4861954" cy="48863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C48763-9226-4844-8527-14ACB912C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Väsimusseisundis liiklusohtlikku olukorda sattumise põhjused</a:t>
            </a:r>
          </a:p>
        </p:txBody>
      </p:sp>
    </p:spTree>
    <p:extLst>
      <p:ext uri="{BB962C8B-B14F-4D97-AF65-F5344CB8AC3E}">
        <p14:creationId xmlns:p14="http://schemas.microsoft.com/office/powerpoint/2010/main" val="36872680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867FC3D-588B-9C98-98DB-9ACD777FA1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3075" y="2998381"/>
            <a:ext cx="9051380" cy="861238"/>
          </a:xfrm>
        </p:spPr>
        <p:txBody>
          <a:bodyPr>
            <a:normAutofit fontScale="90000"/>
          </a:bodyPr>
          <a:lstStyle/>
          <a:p>
            <a:r>
              <a:rPr lang="et-EE" noProof="0" dirty="0">
                <a:solidFill>
                  <a:schemeClr val="bg1"/>
                </a:solidFill>
              </a:rPr>
              <a:t>KOKKUVÕTE</a:t>
            </a:r>
          </a:p>
        </p:txBody>
      </p:sp>
    </p:spTree>
    <p:extLst>
      <p:ext uri="{BB962C8B-B14F-4D97-AF65-F5344CB8AC3E}">
        <p14:creationId xmlns:p14="http://schemas.microsoft.com/office/powerpoint/2010/main" val="10820260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E9444-5E40-988C-2FB6-A6EB721D5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1D37E5-C3C9-CF4C-BE33-A21CF504EC1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lvl="0"/>
            <a:r>
              <a:rPr lang="et-EE" b="1" noProof="0" dirty="0"/>
              <a:t>Vähemalt mõnel teeliigil ületab piirkiirust 77% sõidukijuhtidest </a:t>
            </a:r>
            <a:r>
              <a:rPr lang="et-EE" noProof="0" dirty="0"/>
              <a:t>ning osakaal on eelmise aastaga võrreldes kasvanud. Kiiruseületamise tõttu on liiklusohtlikku olukorda sattunud 22% kiirust ületanud juhtidest; ka see osakaal on kasvanud.</a:t>
            </a:r>
          </a:p>
          <a:p>
            <a:pPr lvl="0"/>
            <a:r>
              <a:rPr lang="et-EE" b="1" noProof="0" dirty="0"/>
              <a:t>Reguleerimata ülekäigurajal peatub jalakäija korral 97% juhtidest </a:t>
            </a:r>
            <a:r>
              <a:rPr lang="et-EE" noProof="0" dirty="0"/>
              <a:t>ning see näitaja pole oluliselt muutunud. </a:t>
            </a:r>
          </a:p>
          <a:p>
            <a:pPr lvl="0"/>
            <a:r>
              <a:rPr lang="et-EE" b="1" noProof="0" dirty="0"/>
              <a:t>Õiget peatumisteekonda teab nii kuiva kui märja teekatte kohta 33% sõidukijuhtidest. </a:t>
            </a:r>
            <a:r>
              <a:rPr lang="et-EE" noProof="0" dirty="0"/>
              <a:t>Märja teekatte peatumisteekonna teadlikkus on paranenud, kuiva teekatte teadlikkus pole muutunud.</a:t>
            </a:r>
          </a:p>
          <a:p>
            <a:pPr lvl="0"/>
            <a:r>
              <a:rPr lang="et-EE" noProof="0" dirty="0"/>
              <a:t>Alkoholi mittetarvitavate sõidukijuhtide osakaal on kasvanud 59%-</a:t>
            </a:r>
            <a:r>
              <a:rPr lang="et-EE" noProof="0" dirty="0" err="1"/>
              <a:t>ni</a:t>
            </a:r>
            <a:r>
              <a:rPr lang="et-EE" noProof="0" dirty="0"/>
              <a:t>. </a:t>
            </a:r>
            <a:r>
              <a:rPr lang="et-EE" b="1" noProof="0" dirty="0"/>
              <a:t>Joobes juhiga sõidukis on viibinud 4,1% elanikkonnast ja joobes on sõidukit juhtinud 2,9% sõidukijuhtidest</a:t>
            </a:r>
            <a:r>
              <a:rPr lang="et-EE" noProof="0" dirty="0"/>
              <a:t>. Mõlemad näitajad on eelmise aastaga võrreldes veidi kasvanud.</a:t>
            </a:r>
          </a:p>
          <a:p>
            <a:pPr lvl="0"/>
            <a:r>
              <a:rPr lang="et-EE" b="1" noProof="0" dirty="0"/>
              <a:t>Politsei joobekontrolliga on kokku puutunud 59% sõidukijuhtidest </a:t>
            </a:r>
            <a:r>
              <a:rPr lang="et-EE" noProof="0" dirty="0"/>
              <a:t>ning nende osakaal on vähenenud. Joobes juhti püüaks takistada 90% elanikkonnast – valmisolek on kasvanud, kuid tegelikult takistanute osakaal on vähenenud 38%-</a:t>
            </a:r>
            <a:r>
              <a:rPr lang="et-EE" noProof="0" dirty="0" err="1"/>
              <a:t>ni</a:t>
            </a:r>
            <a:r>
              <a:rPr lang="et-EE" noProof="0" dirty="0"/>
              <a:t>.</a:t>
            </a:r>
          </a:p>
          <a:p>
            <a:pPr lvl="0"/>
            <a:r>
              <a:rPr lang="et-EE" b="1" noProof="0" dirty="0"/>
              <a:t>Kampaaniat „Eesti kõige kõvem mees!” märkas 42% elanikkonnast</a:t>
            </a:r>
            <a:r>
              <a:rPr lang="et-EE" noProof="0" dirty="0"/>
              <a:t>, vajalikuks pidas seda 87% ja mõju oma käitumisele hindas positiivseks 34% kampaania märkajatest. Märkamise ja vajalikuks pidamise tase püsis, kuid kampaaniat mõjusaks pidanute osakaal vähenes.</a:t>
            </a:r>
          </a:p>
          <a:p>
            <a:pPr lvl="0"/>
            <a:r>
              <a:rPr lang="et-EE" b="1" noProof="0" dirty="0"/>
              <a:t>Kampaaniat „Õige kiirusega võidad!” märkas 29% elanikkonnast</a:t>
            </a:r>
            <a:r>
              <a:rPr lang="et-EE" noProof="0" dirty="0"/>
              <a:t>, vajalikuks pidas seda 71% ja mõju hoiakutele hindas positiivseks 33% kampaania märkajatest. Märkamise tase püsis, kuid kampaaniat vajalikuks ja mõjusaks pidanute osakaal vähenes.</a:t>
            </a:r>
          </a:p>
          <a:p>
            <a:pPr lvl="0"/>
            <a:r>
              <a:rPr lang="et-EE" b="1" noProof="0" dirty="0"/>
              <a:t>Väsimusseisundis on sõidukit juhtinud 50% sõidukijuhtidest </a:t>
            </a:r>
            <a:r>
              <a:rPr lang="et-EE" noProof="0" dirty="0"/>
              <a:t>ning osakaal on kasvanud. Peamine põhjus oli pikk teekond või sõidu ajal tekkinud väsimus (59%). Sõidu alguses väsimust mitte tundnute ning väsimuse tõttu liiklusohtlikku olukorda sattunute osakaal on samuti kasvanud.</a:t>
            </a:r>
          </a:p>
          <a:p>
            <a:endParaRPr lang="et-EE" noProof="0" dirty="0"/>
          </a:p>
          <a:p>
            <a:endParaRPr lang="et-EE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113E093-ABD3-AC8B-9704-E61B9CC0D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Kokkuvõte</a:t>
            </a:r>
          </a:p>
        </p:txBody>
      </p:sp>
    </p:spTree>
    <p:extLst>
      <p:ext uri="{BB962C8B-B14F-4D97-AF65-F5344CB8AC3E}">
        <p14:creationId xmlns:p14="http://schemas.microsoft.com/office/powerpoint/2010/main" val="2092277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89BD6-1019-B54C-8125-6E00C8C9EF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41543" y="2990865"/>
            <a:ext cx="9051380" cy="861238"/>
          </a:xfrm>
        </p:spPr>
        <p:txBody>
          <a:bodyPr>
            <a:normAutofit fontScale="90000"/>
          </a:bodyPr>
          <a:lstStyle/>
          <a:p>
            <a:r>
              <a:rPr lang="et-EE" noProof="0" dirty="0">
                <a:solidFill>
                  <a:schemeClr val="bg1"/>
                </a:solidFill>
              </a:rPr>
              <a:t>Sõidukijuhtide taust</a:t>
            </a:r>
          </a:p>
        </p:txBody>
      </p:sp>
    </p:spTree>
    <p:extLst>
      <p:ext uri="{BB962C8B-B14F-4D97-AF65-F5344CB8AC3E}">
        <p14:creationId xmlns:p14="http://schemas.microsoft.com/office/powerpoint/2010/main" val="157841157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ealkiri 7">
            <a:extLst>
              <a:ext uri="{FF2B5EF4-FFF2-40B4-BE49-F238E27FC236}">
                <a16:creationId xmlns:a16="http://schemas.microsoft.com/office/drawing/2014/main" id="{573C090A-F6A2-B279-45D9-141A30626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1485" y="457202"/>
            <a:ext cx="4860000" cy="425303"/>
          </a:xfrm>
        </p:spPr>
        <p:txBody>
          <a:bodyPr/>
          <a:lstStyle/>
          <a:p>
            <a:r>
              <a:rPr lang="et-EE" noProof="0" dirty="0"/>
              <a:t>Vastutajad</a:t>
            </a:r>
          </a:p>
        </p:txBody>
      </p:sp>
      <p:sp>
        <p:nvSpPr>
          <p:cNvPr id="9" name="Sisu kohatäide 8">
            <a:extLst>
              <a:ext uri="{FF2B5EF4-FFF2-40B4-BE49-F238E27FC236}">
                <a16:creationId xmlns:a16="http://schemas.microsoft.com/office/drawing/2014/main" id="{8BC16D7F-B266-F493-8977-AFBE1C8274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1485" y="1326638"/>
            <a:ext cx="6780060" cy="48859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t-EE" sz="1600" noProof="0" dirty="0">
                <a:solidFill>
                  <a:schemeClr val="accent1"/>
                </a:solidFill>
              </a:rPr>
              <a:t>TELLIJA</a:t>
            </a:r>
            <a:r>
              <a:rPr lang="et-EE" sz="1600" noProof="0" dirty="0"/>
              <a:t>				</a:t>
            </a:r>
            <a:r>
              <a:rPr lang="et-EE" sz="1600" noProof="0" dirty="0">
                <a:solidFill>
                  <a:schemeClr val="accent1"/>
                </a:solidFill>
              </a:rPr>
              <a:t>Transpordiamet</a:t>
            </a:r>
          </a:p>
          <a:p>
            <a:r>
              <a:rPr lang="et-EE" noProof="0" dirty="0"/>
              <a:t>Kontaktisik: 			Raul Rom</a:t>
            </a:r>
          </a:p>
          <a:p>
            <a:pPr marL="0" indent="0">
              <a:buNone/>
            </a:pPr>
            <a:r>
              <a:rPr lang="et-EE" noProof="0" dirty="0"/>
              <a:t>				raul.rom@transpordiamet.ee</a:t>
            </a:r>
            <a:endParaRPr lang="et-EE" sz="1400" u="sng" noProof="0" dirty="0"/>
          </a:p>
          <a:p>
            <a:pPr marL="2743132" lvl="6" indent="0">
              <a:buNone/>
            </a:pPr>
            <a:r>
              <a:rPr lang="et-EE" sz="1400" noProof="0" dirty="0"/>
              <a:t>	</a:t>
            </a:r>
            <a:endParaRPr lang="et-EE" sz="1600" noProof="0" dirty="0"/>
          </a:p>
          <a:p>
            <a:pPr marL="0" indent="0">
              <a:buNone/>
            </a:pPr>
            <a:r>
              <a:rPr lang="et-EE" sz="1600" noProof="0" dirty="0">
                <a:solidFill>
                  <a:schemeClr val="accent1"/>
                </a:solidFill>
              </a:rPr>
              <a:t>TEOSTAJA 	</a:t>
            </a:r>
            <a:r>
              <a:rPr lang="et-EE" sz="1600" noProof="0" dirty="0"/>
              <a:t>		</a:t>
            </a:r>
            <a:r>
              <a:rPr lang="et-EE" sz="1600" noProof="0" dirty="0">
                <a:solidFill>
                  <a:schemeClr val="accent1"/>
                </a:solidFill>
              </a:rPr>
              <a:t>Turu-uuringute AS</a:t>
            </a:r>
          </a:p>
          <a:p>
            <a:r>
              <a:rPr lang="et-EE" noProof="0" dirty="0"/>
              <a:t>Uuringu juhtimine, aruanne: 		Liis Grünberg</a:t>
            </a:r>
          </a:p>
          <a:p>
            <a:pPr marL="3657509" lvl="8" indent="0">
              <a:buNone/>
            </a:pPr>
            <a:r>
              <a:rPr lang="et-EE" sz="1400" noProof="0" dirty="0">
                <a:hlinkClick r:id="rId3"/>
              </a:rPr>
              <a:t>liis@turu-uuringute.ee</a:t>
            </a:r>
            <a:endParaRPr lang="et-EE" sz="1400" noProof="0" dirty="0"/>
          </a:p>
          <a:p>
            <a:pPr marL="2743132" lvl="6" indent="0">
              <a:buNone/>
            </a:pPr>
            <a:r>
              <a:rPr lang="et-EE" sz="1400" noProof="0" dirty="0"/>
              <a:t>	58529707</a:t>
            </a:r>
          </a:p>
          <a:p>
            <a:r>
              <a:rPr lang="et-EE" noProof="0" dirty="0"/>
              <a:t>Ankeedi tõlge: 			Irina </a:t>
            </a:r>
            <a:r>
              <a:rPr lang="et-EE" noProof="0" dirty="0" err="1"/>
              <a:t>Strapatšuk</a:t>
            </a:r>
            <a:endParaRPr lang="et-EE" noProof="0" dirty="0"/>
          </a:p>
          <a:p>
            <a:r>
              <a:rPr lang="et-EE" noProof="0" dirty="0"/>
              <a:t>Ankeedi programmeerimine: 		Kristel Merusk</a:t>
            </a:r>
          </a:p>
          <a:p>
            <a:r>
              <a:rPr lang="et-EE" noProof="0" dirty="0"/>
              <a:t>Andmetöötlus: 			</a:t>
            </a:r>
            <a:r>
              <a:rPr lang="et-EE" noProof="0" dirty="0" err="1"/>
              <a:t>Reijo</a:t>
            </a:r>
            <a:r>
              <a:rPr lang="et-EE" noProof="0" dirty="0"/>
              <a:t> Pohl</a:t>
            </a:r>
          </a:p>
          <a:p>
            <a:r>
              <a:rPr lang="et-EE" noProof="0" dirty="0"/>
              <a:t>Telefoniküsitluse haldamine: 		Angelina Oblikas; Kaja Södor</a:t>
            </a:r>
          </a:p>
          <a:p>
            <a:r>
              <a:rPr lang="et-EE" noProof="0" dirty="0"/>
              <a:t>Veebipaneeli haldamine: 		Kristel Merusk</a:t>
            </a:r>
          </a:p>
          <a:p>
            <a:endParaRPr lang="et-EE" noProof="0" dirty="0"/>
          </a:p>
          <a:p>
            <a:pPr marL="0" indent="0">
              <a:spcBef>
                <a:spcPts val="0"/>
              </a:spcBef>
              <a:buNone/>
            </a:pPr>
            <a:r>
              <a:rPr lang="et-EE" noProof="0" dirty="0"/>
              <a:t>Pärnu mnt 102, 11312 Tallinn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t-EE" noProof="0" dirty="0"/>
              <a:t>turu-uuringute.eu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8802088-4B1B-B807-D9CB-B937A6C7423C}"/>
              </a:ext>
            </a:extLst>
          </p:cNvPr>
          <p:cNvGrpSpPr/>
          <p:nvPr/>
        </p:nvGrpSpPr>
        <p:grpSpPr>
          <a:xfrm>
            <a:off x="0" y="0"/>
            <a:ext cx="4067655" cy="6858000"/>
            <a:chOff x="8194454" y="0"/>
            <a:chExt cx="4067655" cy="6858000"/>
          </a:xfrm>
        </p:grpSpPr>
        <p:pic>
          <p:nvPicPr>
            <p:cNvPr id="3" name="Picture 2" descr="All good, okay!&#10;&#10;AI-generated content may be incorrect.">
              <a:extLst>
                <a:ext uri="{FF2B5EF4-FFF2-40B4-BE49-F238E27FC236}">
                  <a16:creationId xmlns:a16="http://schemas.microsoft.com/office/drawing/2014/main" id="{93AB466E-A02F-D311-1E6C-6382180055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6751" y="0"/>
              <a:ext cx="3865358" cy="6858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A890CDD-B68C-07DB-8994-B47C05B66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4454" y="4467891"/>
              <a:ext cx="1474238" cy="19172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967EC72-3175-EF81-B5F9-49E6A145BA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0000"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21230387">
              <a:off x="9972859" y="3108106"/>
              <a:ext cx="1985083" cy="20054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9399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89BD6-1019-B54C-8125-6E00C8C9EF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1940" y="3055933"/>
            <a:ext cx="9051380" cy="861238"/>
          </a:xfrm>
        </p:spPr>
        <p:txBody>
          <a:bodyPr>
            <a:normAutofit fontScale="90000"/>
          </a:bodyPr>
          <a:lstStyle/>
          <a:p>
            <a:r>
              <a:rPr lang="et-EE" noProof="0" dirty="0">
                <a:solidFill>
                  <a:schemeClr val="bg1"/>
                </a:solidFill>
              </a:rPr>
              <a:t>Ankeet</a:t>
            </a:r>
          </a:p>
        </p:txBody>
      </p:sp>
    </p:spTree>
    <p:extLst>
      <p:ext uri="{BB962C8B-B14F-4D97-AF65-F5344CB8AC3E}">
        <p14:creationId xmlns:p14="http://schemas.microsoft.com/office/powerpoint/2010/main" val="1387314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1391-FDFA-CC40-A645-0D99C4219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Ankeet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F84B18E-622F-E649-8E04-7B9124E9260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t-EE" sz="1100" noProof="0" dirty="0"/>
              <a:t>KÕIK:</a:t>
            </a:r>
          </a:p>
          <a:p>
            <a:pPr marL="0" indent="0">
              <a:buNone/>
            </a:pPr>
            <a:r>
              <a:rPr lang="et-EE" sz="1100" b="1" noProof="0" dirty="0"/>
              <a:t>T1. Kas Teil on mootorsõiduki juhiluba?</a:t>
            </a:r>
          </a:p>
          <a:p>
            <a:pPr lvl="1"/>
            <a:r>
              <a:rPr lang="et-EE" sz="1100" noProof="0" dirty="0"/>
              <a:t>Jah</a:t>
            </a:r>
          </a:p>
          <a:p>
            <a:pPr lvl="1"/>
            <a:r>
              <a:rPr lang="et-EE" sz="1100" noProof="0" dirty="0"/>
              <a:t>Ei			</a:t>
            </a:r>
          </a:p>
          <a:p>
            <a:pPr lvl="1"/>
            <a:r>
              <a:rPr lang="et-EE" sz="1100" noProof="0" dirty="0"/>
              <a:t>Ei oska öelda</a:t>
            </a:r>
          </a:p>
          <a:p>
            <a:pPr marL="0" indent="0">
              <a:buNone/>
            </a:pPr>
            <a:r>
              <a:rPr lang="et-EE" sz="1100" noProof="0" dirty="0"/>
              <a:t>T1=1</a:t>
            </a:r>
          </a:p>
          <a:p>
            <a:pPr marL="0" indent="0">
              <a:buNone/>
            </a:pPr>
            <a:r>
              <a:rPr lang="et-EE" sz="1100" b="1" noProof="0" dirty="0"/>
              <a:t>T2. Mis kategoora mootorsõiduki juhtimisõigus Teil on? </a:t>
            </a:r>
          </a:p>
          <a:p>
            <a:pPr marL="0" indent="0">
              <a:buNone/>
            </a:pPr>
            <a:r>
              <a:rPr lang="et-EE" sz="1100" noProof="0" dirty="0"/>
              <a:t>VÕIB MITU VASTUST!</a:t>
            </a:r>
          </a:p>
          <a:p>
            <a:pPr lvl="1"/>
            <a:r>
              <a:rPr lang="et-EE" sz="1100" noProof="0" dirty="0"/>
              <a:t>A – kategooria (mootorrattas)</a:t>
            </a:r>
          </a:p>
          <a:p>
            <a:pPr lvl="1"/>
            <a:r>
              <a:rPr lang="et-EE" sz="1100" noProof="0" dirty="0"/>
              <a:t>B – kategooria (sõiduauto)</a:t>
            </a:r>
          </a:p>
          <a:p>
            <a:pPr lvl="1"/>
            <a:r>
              <a:rPr lang="et-EE" sz="1100" noProof="0" dirty="0"/>
              <a:t>C – kategooria (veoauto)</a:t>
            </a:r>
          </a:p>
          <a:p>
            <a:pPr lvl="1"/>
            <a:r>
              <a:rPr lang="et-EE" sz="1100" noProof="0" dirty="0"/>
              <a:t>D – kategooria (buss)</a:t>
            </a:r>
          </a:p>
          <a:p>
            <a:pPr lvl="1"/>
            <a:r>
              <a:rPr lang="et-EE" sz="1100" noProof="0" dirty="0"/>
              <a:t>muu kategooria (näiteks mopeed)</a:t>
            </a:r>
          </a:p>
          <a:p>
            <a:pPr lvl="1"/>
            <a:r>
              <a:rPr lang="et-EE" sz="1100" noProof="0" dirty="0"/>
              <a:t>Ei oska öelda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B4083D-0CF2-8740-B0DF-AD433881ED72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t-EE" sz="1100" noProof="0" dirty="0"/>
              <a:t>T1=1</a:t>
            </a:r>
          </a:p>
          <a:p>
            <a:pPr marL="0" indent="0">
              <a:buNone/>
            </a:pPr>
            <a:r>
              <a:rPr lang="et-EE" sz="1100" b="1" noProof="0" dirty="0"/>
              <a:t>T3. Kui suur on olnud Teie viimase 12 kuu kilometraaž mootorsõidukijuhina?</a:t>
            </a:r>
          </a:p>
          <a:p>
            <a:pPr lvl="1"/>
            <a:r>
              <a:rPr lang="et-EE" sz="1100" noProof="0" dirty="0"/>
              <a:t>Ei ole juhtinud mootorsõidukit viimase 12 kuu jooksul (0 km)</a:t>
            </a:r>
          </a:p>
          <a:p>
            <a:pPr lvl="1"/>
            <a:r>
              <a:rPr lang="et-EE" sz="1100" noProof="0" dirty="0"/>
              <a:t>1 - 5 000km</a:t>
            </a:r>
          </a:p>
          <a:p>
            <a:pPr lvl="1"/>
            <a:r>
              <a:rPr lang="et-EE" sz="1100" noProof="0" dirty="0"/>
              <a:t>5 001 - 10 000 km</a:t>
            </a:r>
          </a:p>
          <a:p>
            <a:pPr lvl="1"/>
            <a:r>
              <a:rPr lang="et-EE" sz="1100" noProof="0" dirty="0"/>
              <a:t>10 001 - 15 000 km</a:t>
            </a:r>
          </a:p>
          <a:p>
            <a:pPr lvl="1"/>
            <a:r>
              <a:rPr lang="et-EE" sz="1100" noProof="0" dirty="0"/>
              <a:t>15 001 - 20 000 km</a:t>
            </a:r>
          </a:p>
          <a:p>
            <a:pPr lvl="1"/>
            <a:r>
              <a:rPr lang="et-EE" sz="1100" noProof="0" dirty="0"/>
              <a:t>üle 20 000 km</a:t>
            </a:r>
          </a:p>
          <a:p>
            <a:pPr lvl="1"/>
            <a:r>
              <a:rPr lang="et-EE" sz="1100" noProof="0" dirty="0"/>
              <a:t>Ei oska öelda</a:t>
            </a:r>
          </a:p>
          <a:p>
            <a:pPr marL="0" indent="0">
              <a:buNone/>
            </a:pPr>
            <a:r>
              <a:rPr lang="et-EE" sz="1100" noProof="0" dirty="0"/>
              <a:t>KUI T3=2-7 (SÕIDUKIJUHT):</a:t>
            </a:r>
            <a:endParaRPr lang="et-EE" sz="1100" b="1" noProof="0" dirty="0"/>
          </a:p>
          <a:p>
            <a:pPr marL="0" indent="0">
              <a:buNone/>
            </a:pPr>
            <a:r>
              <a:rPr lang="et-EE" sz="1100" b="1" noProof="0" dirty="0"/>
              <a:t>T4. Kui pikk on Teie mootorsõidukijuhi staaž (aastates)?   </a:t>
            </a:r>
            <a:endParaRPr lang="et-EE" sz="1100" noProof="0" dirty="0"/>
          </a:p>
          <a:p>
            <a:pPr lvl="1"/>
            <a:r>
              <a:rPr lang="et-EE" sz="1100" noProof="0" dirty="0"/>
              <a:t>Alla 6 aasta             </a:t>
            </a:r>
          </a:p>
          <a:p>
            <a:pPr lvl="1"/>
            <a:r>
              <a:rPr lang="et-EE" sz="1100" noProof="0" dirty="0"/>
              <a:t>6 - 10 aastat            </a:t>
            </a:r>
          </a:p>
          <a:p>
            <a:pPr lvl="1"/>
            <a:r>
              <a:rPr lang="et-EE" sz="1100" noProof="0" dirty="0"/>
              <a:t>11 - 20 aastat          </a:t>
            </a:r>
          </a:p>
          <a:p>
            <a:pPr lvl="1"/>
            <a:r>
              <a:rPr lang="et-EE" sz="1100" noProof="0" dirty="0"/>
              <a:t>21 - 40 aastat          </a:t>
            </a:r>
          </a:p>
          <a:p>
            <a:pPr lvl="1"/>
            <a:r>
              <a:rPr lang="et-EE" sz="1100" noProof="0" dirty="0"/>
              <a:t>40+ aastat</a:t>
            </a:r>
          </a:p>
          <a:p>
            <a:pPr lvl="1"/>
            <a:r>
              <a:rPr lang="et-EE" sz="1100" noProof="0" dirty="0"/>
              <a:t>Ei oska öelda    </a:t>
            </a:r>
          </a:p>
          <a:p>
            <a:pPr marL="0" indent="0">
              <a:buNone/>
            </a:pPr>
            <a:r>
              <a:rPr lang="et-EE" sz="1100" noProof="0" dirty="0"/>
              <a:t>KUI T3=2-7 (SÕIDUKIJUHT):</a:t>
            </a:r>
            <a:endParaRPr lang="et-EE" sz="1100" b="1" noProof="0" dirty="0"/>
          </a:p>
          <a:p>
            <a:pPr marL="0" indent="0">
              <a:buNone/>
            </a:pPr>
            <a:r>
              <a:rPr lang="et-EE" sz="1100" b="1" noProof="0" dirty="0"/>
              <a:t>T5. Kas Te olete teinud viimase 12 kuu jooksul sõidukijuhina töösõite (kas siis isikliku autoga või tööautoga)?</a:t>
            </a:r>
            <a:endParaRPr lang="et-EE" sz="1100" noProof="0" dirty="0"/>
          </a:p>
          <a:p>
            <a:pPr lvl="1"/>
            <a:r>
              <a:rPr lang="et-EE" sz="1100" noProof="0" dirty="0"/>
              <a:t>Jah</a:t>
            </a:r>
          </a:p>
          <a:p>
            <a:pPr lvl="1"/>
            <a:r>
              <a:rPr lang="et-EE" sz="1100" noProof="0" dirty="0"/>
              <a:t>Ei</a:t>
            </a:r>
          </a:p>
          <a:p>
            <a:endParaRPr lang="et-EE" noProof="0" dirty="0"/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3DA3DA6C-3288-88B8-B6BF-B114771A0453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noProof="0" dirty="0"/>
              <a:t>Taust</a:t>
            </a:r>
          </a:p>
        </p:txBody>
      </p:sp>
    </p:spTree>
    <p:extLst>
      <p:ext uri="{BB962C8B-B14F-4D97-AF65-F5344CB8AC3E}">
        <p14:creationId xmlns:p14="http://schemas.microsoft.com/office/powerpoint/2010/main" val="34008576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1391-FDFA-CC40-A645-0D99C4219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Ankeet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7C4925-6294-9A44-B2A9-CC3A021F8B4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sz="1100" noProof="0" dirty="0"/>
              <a:t>KUI T3=2-7 (SÕIDUKIJUHT):</a:t>
            </a:r>
            <a:endParaRPr lang="et-EE" sz="1100" b="1" noProof="0" dirty="0"/>
          </a:p>
          <a:p>
            <a:pPr marL="0" indent="0">
              <a:buNone/>
            </a:pPr>
            <a:r>
              <a:rPr lang="et-EE" sz="1100" b="1" noProof="0" dirty="0"/>
              <a:t>1. Ligikaudu mitu meetrit on sõiduauto peatumisteekond sõites kuival asfaldil kiirusega 50 km/h, kui juhi reageerimiskiirus on 1 sekund? </a:t>
            </a:r>
            <a:r>
              <a:rPr lang="et-EE" sz="1100" noProof="0" dirty="0"/>
              <a:t>(õige variant: 28 m)</a:t>
            </a:r>
          </a:p>
          <a:p>
            <a:pPr lvl="1"/>
            <a:r>
              <a:rPr lang="et-EE" sz="1100" noProof="0" dirty="0"/>
              <a:t>8 m</a:t>
            </a:r>
          </a:p>
          <a:p>
            <a:pPr lvl="1"/>
            <a:r>
              <a:rPr lang="et-EE" sz="1100" noProof="0" dirty="0"/>
              <a:t>18 m </a:t>
            </a:r>
          </a:p>
          <a:p>
            <a:pPr lvl="1"/>
            <a:r>
              <a:rPr lang="et-EE" sz="1100" noProof="0" dirty="0"/>
              <a:t>28 m</a:t>
            </a:r>
          </a:p>
          <a:p>
            <a:pPr lvl="1"/>
            <a:r>
              <a:rPr lang="et-EE" sz="1100" noProof="0" dirty="0"/>
              <a:t>38 m</a:t>
            </a:r>
          </a:p>
          <a:p>
            <a:pPr lvl="1"/>
            <a:r>
              <a:rPr lang="et-EE" sz="1100" noProof="0" dirty="0"/>
              <a:t>ei oska öelda</a:t>
            </a:r>
          </a:p>
          <a:p>
            <a:pPr marL="0" indent="0">
              <a:buNone/>
            </a:pPr>
            <a:r>
              <a:rPr lang="et-EE" sz="1100" noProof="0" dirty="0"/>
              <a:t>KUI T3=2-7 (SÕIDUKIJUHT):</a:t>
            </a:r>
            <a:endParaRPr lang="et-EE" sz="1100" b="1" noProof="0" dirty="0"/>
          </a:p>
          <a:p>
            <a:pPr marL="0" indent="0">
              <a:buNone/>
            </a:pPr>
            <a:r>
              <a:rPr lang="et-EE" sz="1100" b="1" noProof="0" dirty="0"/>
              <a:t>2. Ligikaudu mitu meetrit on sõiduauto peatumisteekond sõites märjal teekattel kiirusega 50 km/h, kui juhi reageerimiskiirus on 1 sekund? </a:t>
            </a:r>
            <a:r>
              <a:rPr lang="et-EE" sz="1100" noProof="0" dirty="0"/>
              <a:t>(õige variant: 38 m)</a:t>
            </a:r>
          </a:p>
          <a:p>
            <a:pPr lvl="1"/>
            <a:r>
              <a:rPr lang="et-EE" sz="1100" noProof="0" dirty="0"/>
              <a:t>18 m </a:t>
            </a:r>
          </a:p>
          <a:p>
            <a:pPr lvl="1"/>
            <a:r>
              <a:rPr lang="et-EE" sz="1100" noProof="0" dirty="0"/>
              <a:t>28 m</a:t>
            </a:r>
          </a:p>
          <a:p>
            <a:pPr lvl="1"/>
            <a:r>
              <a:rPr lang="et-EE" sz="1100" noProof="0" dirty="0"/>
              <a:t>38 m</a:t>
            </a:r>
          </a:p>
          <a:p>
            <a:pPr lvl="1"/>
            <a:r>
              <a:rPr lang="et-EE" sz="1100" noProof="0" dirty="0"/>
              <a:t>48 m</a:t>
            </a:r>
          </a:p>
          <a:p>
            <a:pPr lvl="1"/>
            <a:r>
              <a:rPr lang="et-EE" sz="1100" noProof="0" dirty="0"/>
              <a:t>ei oska öelda</a:t>
            </a:r>
          </a:p>
          <a:p>
            <a:pPr marL="0" indent="0">
              <a:buNone/>
            </a:pPr>
            <a:endParaRPr lang="et-EE" noProof="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54DCFED-8EF3-B54F-B9AD-6E391D85AB3D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sz="1100" noProof="0" dirty="0"/>
              <a:t>KUI T3=2-7 (SÕIDUKIJUHT):</a:t>
            </a:r>
            <a:endParaRPr lang="et-EE" sz="1100" b="1" noProof="0" dirty="0"/>
          </a:p>
          <a:p>
            <a:pPr marL="0" indent="0">
              <a:buNone/>
            </a:pPr>
            <a:r>
              <a:rPr lang="et-EE" sz="1100" b="1" noProof="0" dirty="0"/>
              <a:t>3.</a:t>
            </a:r>
            <a:r>
              <a:rPr lang="et-EE" sz="1100" noProof="0" dirty="0"/>
              <a:t> </a:t>
            </a:r>
            <a:r>
              <a:rPr lang="et-EE" sz="1100" b="1" noProof="0" dirty="0"/>
              <a:t> Mille järgi hindate sõidukit juhtides selle sõidukiirust? </a:t>
            </a:r>
          </a:p>
          <a:p>
            <a:pPr marL="0" indent="0">
              <a:buNone/>
            </a:pPr>
            <a:r>
              <a:rPr lang="et-EE" sz="1100" noProof="0" dirty="0"/>
              <a:t>VÕIB MITU VASTUST!</a:t>
            </a:r>
          </a:p>
          <a:p>
            <a:pPr lvl="1"/>
            <a:r>
              <a:rPr lang="et-EE" sz="1100" noProof="0" dirty="0"/>
              <a:t>Spidomeeter</a:t>
            </a:r>
          </a:p>
          <a:p>
            <a:pPr lvl="1"/>
            <a:r>
              <a:rPr lang="et-EE" sz="1100" noProof="0" dirty="0"/>
              <a:t>GPS</a:t>
            </a:r>
          </a:p>
          <a:p>
            <a:pPr lvl="1"/>
            <a:r>
              <a:rPr lang="et-EE" sz="1100" noProof="0" dirty="0"/>
              <a:t>Mobiilirakendus (</a:t>
            </a:r>
            <a:r>
              <a:rPr lang="et-EE" sz="1100" noProof="0" dirty="0" err="1"/>
              <a:t>äpp</a:t>
            </a:r>
            <a:r>
              <a:rPr lang="et-EE" sz="1100" noProof="0" dirty="0"/>
              <a:t>)</a:t>
            </a:r>
          </a:p>
          <a:p>
            <a:pPr lvl="1"/>
            <a:r>
              <a:rPr lang="et-EE" sz="1100" noProof="0" dirty="0"/>
              <a:t>Teised sõidukid</a:t>
            </a:r>
          </a:p>
          <a:p>
            <a:pPr lvl="1"/>
            <a:r>
              <a:rPr lang="et-EE" sz="1100" noProof="0" dirty="0"/>
              <a:t>Muu, mis? ____________</a:t>
            </a:r>
          </a:p>
          <a:p>
            <a:pPr marL="0" indent="0">
              <a:buNone/>
            </a:pPr>
            <a:r>
              <a:rPr lang="et-EE" sz="1100" noProof="0" dirty="0"/>
              <a:t>KUI T3=2-7 (SÕIDUKIJUHT):</a:t>
            </a:r>
            <a:endParaRPr lang="et-EE" sz="1100" b="1" noProof="0" dirty="0"/>
          </a:p>
          <a:p>
            <a:pPr marL="0" indent="0">
              <a:buNone/>
            </a:pPr>
            <a:r>
              <a:rPr lang="et-EE" sz="1100" b="1" noProof="0" dirty="0"/>
              <a:t>4. Mitu km/h Te tavaliselt ületate kehtestatud kiiruspiirangut …?</a:t>
            </a:r>
          </a:p>
          <a:p>
            <a:pPr marL="0" indent="0">
              <a:buNone/>
            </a:pPr>
            <a:r>
              <a:rPr lang="et-EE" sz="1100" noProof="0" dirty="0"/>
              <a:t>Ei ületa kiirust / 1-5 km/h / 6-10 km/h / Üle 11 km/h / Ei oska öelda</a:t>
            </a:r>
          </a:p>
          <a:p>
            <a:pPr lvl="1"/>
            <a:r>
              <a:rPr lang="et-EE" sz="1100" noProof="0" dirty="0"/>
              <a:t>Linnadevahelistel põhiteedel </a:t>
            </a:r>
          </a:p>
          <a:p>
            <a:pPr lvl="1"/>
            <a:r>
              <a:rPr lang="et-EE" sz="1100" noProof="0" dirty="0"/>
              <a:t>Kohalikel (väiksematel) maanteedel  </a:t>
            </a:r>
          </a:p>
          <a:p>
            <a:pPr lvl="1"/>
            <a:r>
              <a:rPr lang="et-EE" sz="1100" noProof="0" dirty="0"/>
              <a:t>Linnades, asulates</a:t>
            </a:r>
          </a:p>
          <a:p>
            <a:pPr marL="0" indent="0">
              <a:buNone/>
            </a:pPr>
            <a:endParaRPr lang="et-EE" noProof="0" dirty="0"/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3AAB97D1-6670-AA6F-259F-2EC8AC7AEF0C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noProof="0" dirty="0"/>
              <a:t>Sõidukiirus</a:t>
            </a:r>
          </a:p>
        </p:txBody>
      </p:sp>
    </p:spTree>
    <p:extLst>
      <p:ext uri="{BB962C8B-B14F-4D97-AF65-F5344CB8AC3E}">
        <p14:creationId xmlns:p14="http://schemas.microsoft.com/office/powerpoint/2010/main" val="268773266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1391-FDFA-CC40-A645-0D99C4219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Ankeet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5153D4-F066-5C43-BCAE-317CD9E35DC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t-EE" noProof="0" dirty="0"/>
          </a:p>
          <a:p>
            <a:endParaRPr lang="et-EE" noProof="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376E564-CA1B-5443-9C60-F5B6E7F5056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493800" y="1499191"/>
            <a:ext cx="4860000" cy="53588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t-EE" sz="1100" noProof="0" dirty="0"/>
              <a:t>KUI K4=veerud 2-4 (ÜLETAB KIIRUSEPIIRANGUT)</a:t>
            </a:r>
          </a:p>
          <a:p>
            <a:pPr marL="0" indent="0">
              <a:buNone/>
            </a:pPr>
            <a:r>
              <a:rPr lang="et-EE" sz="1100" b="1" noProof="0" dirty="0"/>
              <a:t>6. Kas ja millistesse liiklusohtlikesse olukordadesse Te olete viimase 12 kuu jooksul kiiruse ületamise tõttu sattunud?</a:t>
            </a:r>
          </a:p>
          <a:p>
            <a:pPr lvl="1"/>
            <a:r>
              <a:rPr lang="et-EE" sz="1100" noProof="0" dirty="0"/>
              <a:t>Pidurdasite äkiliselt, et eessõitvale sõidukile mitte otsa sõita</a:t>
            </a:r>
          </a:p>
          <a:p>
            <a:pPr lvl="1"/>
            <a:r>
              <a:rPr lang="et-EE" sz="1100" noProof="0" dirty="0"/>
              <a:t>Ei märganud õigeaegselt jalakäijat või jalgratturit</a:t>
            </a:r>
          </a:p>
          <a:p>
            <a:pPr lvl="1"/>
            <a:r>
              <a:rPr lang="et-EE" sz="1100" noProof="0" dirty="0"/>
              <a:t>Ei märganud õigeaegselt valgusfoori märguannet või liiklusmärki</a:t>
            </a:r>
          </a:p>
          <a:p>
            <a:pPr lvl="1"/>
            <a:r>
              <a:rPr lang="et-EE" sz="1100" noProof="0" dirty="0"/>
              <a:t>Sõiduk hakkas kurvis libisema</a:t>
            </a:r>
          </a:p>
          <a:p>
            <a:pPr lvl="1"/>
            <a:r>
              <a:rPr lang="et-EE" sz="1100" noProof="0" dirty="0"/>
              <a:t>Tegite avarii (sõitsin teisele autole sisse või toimus muu liiklusõnnetus)</a:t>
            </a:r>
          </a:p>
          <a:p>
            <a:pPr lvl="1"/>
            <a:r>
              <a:rPr lang="et-EE" sz="1100" noProof="0" dirty="0"/>
              <a:t>Muu, mis? _____________</a:t>
            </a:r>
          </a:p>
          <a:p>
            <a:pPr lvl="1"/>
            <a:r>
              <a:rPr lang="et-EE" sz="1100" noProof="0" dirty="0"/>
              <a:t>Ei ole kiiruse ületamise tõttu liiklusohtlikku olukorda sattunud </a:t>
            </a:r>
          </a:p>
          <a:p>
            <a:pPr marL="0" indent="0">
              <a:buNone/>
            </a:pPr>
            <a:r>
              <a:rPr lang="et-EE" sz="1100" noProof="0" dirty="0"/>
              <a:t>T3=2-7 (SÕIDUKIJUHT):</a:t>
            </a:r>
            <a:endParaRPr lang="et-EE" sz="1100" b="1" noProof="0" dirty="0"/>
          </a:p>
          <a:p>
            <a:pPr marL="0" indent="0">
              <a:buNone/>
            </a:pPr>
            <a:r>
              <a:rPr lang="et-EE" sz="1100" b="1" noProof="0" dirty="0"/>
              <a:t>7. Kas Te peatute reguleerimata ülekäiguraja ees juhul, kui üks inimene ootab kõnniteel sõidutee ületamise võimalust?</a:t>
            </a:r>
          </a:p>
          <a:p>
            <a:pPr lvl="1"/>
            <a:r>
              <a:rPr lang="et-EE" sz="1100" noProof="0" dirty="0"/>
              <a:t>Kindlasti peatute</a:t>
            </a:r>
          </a:p>
          <a:p>
            <a:pPr lvl="1"/>
            <a:r>
              <a:rPr lang="et-EE" sz="1100" noProof="0" dirty="0"/>
              <a:t>Pigem peatute</a:t>
            </a:r>
          </a:p>
          <a:p>
            <a:pPr lvl="1"/>
            <a:r>
              <a:rPr lang="et-EE" sz="1100" noProof="0" dirty="0"/>
              <a:t>Pigem ei peatu</a:t>
            </a:r>
          </a:p>
          <a:p>
            <a:pPr lvl="1"/>
            <a:r>
              <a:rPr lang="et-EE" sz="1100" noProof="0" dirty="0"/>
              <a:t>Kindlasti ei peatu</a:t>
            </a:r>
          </a:p>
          <a:p>
            <a:pPr lvl="1"/>
            <a:r>
              <a:rPr lang="et-EE" sz="1100" noProof="0" dirty="0"/>
              <a:t>Ei oska öelda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D98A0604-C6A9-EC44-A5A4-91B8D5F3D710}"/>
              </a:ext>
            </a:extLst>
          </p:cNvPr>
          <p:cNvSpPr txBox="1">
            <a:spLocks/>
          </p:cNvSpPr>
          <p:nvPr/>
        </p:nvSpPr>
        <p:spPr>
          <a:xfrm>
            <a:off x="1302488" y="1499191"/>
            <a:ext cx="4860000" cy="4885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t-EE" sz="1100" noProof="0" dirty="0"/>
              <a:t>KUI K4=veerud 2-4 (ÜLETAB KIIRUSEPIIRANGUT)</a:t>
            </a:r>
            <a:endParaRPr lang="et-EE" sz="1100" b="1" noProof="0" dirty="0"/>
          </a:p>
          <a:p>
            <a:pPr marL="0" indent="0">
              <a:buNone/>
            </a:pPr>
            <a:r>
              <a:rPr lang="et-EE" sz="1100" b="1" noProof="0" dirty="0"/>
              <a:t>5. Millistel põhjustel Te viimase 12 kuu jooksul olete kehtestatud kiiruspiirangut ületanud? </a:t>
            </a:r>
          </a:p>
          <a:p>
            <a:pPr marL="0" indent="0">
              <a:buNone/>
            </a:pPr>
            <a:r>
              <a:rPr lang="et-EE" sz="1100" noProof="0" dirty="0"/>
              <a:t>VÕIB MITU VASTUST!</a:t>
            </a:r>
          </a:p>
          <a:p>
            <a:pPr lvl="1"/>
            <a:r>
              <a:rPr lang="et-EE" sz="1100" noProof="0" dirty="0"/>
              <a:t>Kiiruspiirangu ületamist soodustavad sõidutingimused (ilm ja teeseisund on head, hõre liiklus vms) </a:t>
            </a:r>
          </a:p>
          <a:p>
            <a:pPr lvl="1"/>
            <a:r>
              <a:rPr lang="et-EE" sz="1100" noProof="0" dirty="0"/>
              <a:t>Teiste liiklejate kiirusest tingitud kiirusvalik, ühtlases liiklusvoos sõitmine</a:t>
            </a:r>
          </a:p>
          <a:p>
            <a:pPr lvl="1"/>
            <a:r>
              <a:rPr lang="et-EE" sz="1100" noProof="0" dirty="0"/>
              <a:t>Kiire sõidu nautimine  </a:t>
            </a:r>
          </a:p>
          <a:p>
            <a:pPr lvl="1"/>
            <a:r>
              <a:rPr lang="et-EE" sz="1100" noProof="0" dirty="0"/>
              <a:t>Kogemata  </a:t>
            </a:r>
          </a:p>
          <a:p>
            <a:pPr lvl="1"/>
            <a:r>
              <a:rPr lang="et-EE" sz="1100" noProof="0" dirty="0"/>
              <a:t>Kiirustamine kohtumisele, praamile </a:t>
            </a:r>
            <a:r>
              <a:rPr lang="et-EE" sz="1100" noProof="0" dirty="0" err="1"/>
              <a:t>vmt</a:t>
            </a:r>
            <a:r>
              <a:rPr lang="et-EE" sz="1100" noProof="0" dirty="0"/>
              <a:t>  </a:t>
            </a:r>
          </a:p>
          <a:p>
            <a:pPr lvl="1"/>
            <a:r>
              <a:rPr lang="et-EE" sz="1100" noProof="0" dirty="0"/>
              <a:t>Kehtestatud kiiruspiirang ei vasta tegelikele liiklustingimustele</a:t>
            </a:r>
          </a:p>
          <a:p>
            <a:pPr lvl="1"/>
            <a:r>
              <a:rPr lang="et-EE" sz="1100" noProof="0" dirty="0"/>
              <a:t>Kuni +10 km/h on üldiselt aktsepteeritav (heaks kiidetud)  </a:t>
            </a:r>
          </a:p>
          <a:p>
            <a:pPr lvl="1"/>
            <a:r>
              <a:rPr lang="et-EE" sz="1100" noProof="0" dirty="0"/>
              <a:t>Kuni +20 km/h on üldiselt aktsepteeritav (heaks kiidetud)  </a:t>
            </a:r>
          </a:p>
          <a:p>
            <a:pPr lvl="1"/>
            <a:r>
              <a:rPr lang="et-EE" sz="1100" noProof="0" dirty="0"/>
              <a:t>Auto võimekuse proovimine  </a:t>
            </a:r>
          </a:p>
          <a:p>
            <a:pPr lvl="1"/>
            <a:r>
              <a:rPr lang="et-EE" sz="1100" noProof="0" dirty="0"/>
              <a:t>Vahelejäämise väike risk  </a:t>
            </a:r>
          </a:p>
          <a:p>
            <a:pPr lvl="1"/>
            <a:r>
              <a:rPr lang="et-EE" sz="1100" noProof="0" dirty="0"/>
              <a:t>Möödasõit  </a:t>
            </a:r>
          </a:p>
          <a:p>
            <a:pPr lvl="1"/>
            <a:r>
              <a:rPr lang="et-EE" sz="1100" noProof="0" dirty="0"/>
              <a:t>Kõrvaliste (tähelepanu häirinud) tegevustega tegelemine</a:t>
            </a:r>
          </a:p>
          <a:p>
            <a:pPr lvl="1"/>
            <a:r>
              <a:rPr lang="et-EE" sz="1100" noProof="0" dirty="0"/>
              <a:t>Muu põhjus, mis? ___________</a:t>
            </a:r>
          </a:p>
          <a:p>
            <a:pPr marL="0" indent="0">
              <a:buFontTx/>
              <a:buNone/>
            </a:pPr>
            <a:endParaRPr lang="et-EE" sz="1200" noProof="0" dirty="0"/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87D0FB22-2375-02FD-2B46-BDE10D9382AB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1302488" y="940987"/>
            <a:ext cx="10051312" cy="435932"/>
          </a:xfrm>
        </p:spPr>
        <p:txBody>
          <a:bodyPr/>
          <a:lstStyle/>
          <a:p>
            <a:r>
              <a:rPr lang="et-EE" noProof="0" dirty="0"/>
              <a:t>Sõidukiirus</a:t>
            </a:r>
          </a:p>
        </p:txBody>
      </p:sp>
    </p:spTree>
    <p:extLst>
      <p:ext uri="{BB962C8B-B14F-4D97-AF65-F5344CB8AC3E}">
        <p14:creationId xmlns:p14="http://schemas.microsoft.com/office/powerpoint/2010/main" val="429079342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1391-FDFA-CC40-A645-0D99C4219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Ankeet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07E43AF-6369-F247-A25D-E939FECB98E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sz="1100" b="1" noProof="0" dirty="0"/>
              <a:t>8. Kas ja kui sageli Te olete viimase 12 kuu jooksul viibinud sõidukis, mida juhtis alko- või narkojoobes juht?</a:t>
            </a:r>
          </a:p>
          <a:p>
            <a:pPr lvl="1"/>
            <a:r>
              <a:rPr lang="et-EE" sz="1100" noProof="0" dirty="0"/>
              <a:t>Mitte kordagi</a:t>
            </a:r>
          </a:p>
          <a:p>
            <a:pPr lvl="1"/>
            <a:r>
              <a:rPr lang="et-EE" sz="1100" noProof="0" dirty="0"/>
              <a:t>Ühel korral</a:t>
            </a:r>
          </a:p>
          <a:p>
            <a:pPr lvl="1"/>
            <a:r>
              <a:rPr lang="et-EE" sz="1100" noProof="0" dirty="0"/>
              <a:t>Enam kui korra</a:t>
            </a:r>
          </a:p>
          <a:p>
            <a:pPr lvl="1"/>
            <a:r>
              <a:rPr lang="et-EE" sz="1100" noProof="0" dirty="0"/>
              <a:t>Ei oska öelda</a:t>
            </a:r>
            <a:endParaRPr lang="et-EE" sz="1200" noProof="0" dirty="0"/>
          </a:p>
          <a:p>
            <a:pPr marL="0" indent="0">
              <a:buNone/>
            </a:pPr>
            <a:r>
              <a:rPr lang="et-EE" sz="1100" b="1" noProof="0" dirty="0"/>
              <a:t>9. Kas Te püüaksite takistada inimest, kes soovib sõidukit juhtida alko- või narkojoobes?</a:t>
            </a:r>
          </a:p>
          <a:p>
            <a:pPr lvl="1"/>
            <a:r>
              <a:rPr lang="et-EE" sz="1100" noProof="0" dirty="0"/>
              <a:t>Ei</a:t>
            </a:r>
          </a:p>
          <a:p>
            <a:pPr lvl="1"/>
            <a:r>
              <a:rPr lang="et-EE" sz="1100" noProof="0" dirty="0"/>
              <a:t>Jah, takistaksite vaid tuttavaid</a:t>
            </a:r>
          </a:p>
          <a:p>
            <a:pPr lvl="1"/>
            <a:r>
              <a:rPr lang="et-EE" sz="1100" noProof="0" dirty="0"/>
              <a:t>Jah, takistaksite kõiki (ka võõraid)</a:t>
            </a:r>
          </a:p>
          <a:p>
            <a:pPr lvl="1"/>
            <a:r>
              <a:rPr lang="et-EE" sz="1100" noProof="0" dirty="0"/>
              <a:t>Ei oska öelda</a:t>
            </a:r>
          </a:p>
          <a:p>
            <a:pPr marL="0" indent="0">
              <a:buNone/>
            </a:pPr>
            <a:r>
              <a:rPr lang="et-EE" sz="1100" b="1" noProof="0" dirty="0"/>
              <a:t>10. Kas Te olete takistanud või püüdnud takistada inimest, kes soovib sõidukit juhtida alko- või narkojoobes? </a:t>
            </a:r>
          </a:p>
          <a:p>
            <a:pPr marL="0" indent="0">
              <a:buNone/>
            </a:pPr>
            <a:r>
              <a:rPr lang="et-EE" sz="1100" noProof="0" dirty="0"/>
              <a:t>VÕIB MITU VASTUST!</a:t>
            </a:r>
          </a:p>
          <a:p>
            <a:pPr lvl="1"/>
            <a:r>
              <a:rPr lang="et-EE" sz="1100" noProof="0" dirty="0"/>
              <a:t>Ei</a:t>
            </a:r>
          </a:p>
          <a:p>
            <a:pPr lvl="1"/>
            <a:r>
              <a:rPr lang="et-EE" sz="1100" noProof="0" dirty="0"/>
              <a:t>Jah, olete takistanud või püüdnud takistada tuttavaid</a:t>
            </a:r>
          </a:p>
          <a:p>
            <a:pPr lvl="1"/>
            <a:r>
              <a:rPr lang="et-EE" sz="1100" noProof="0" dirty="0"/>
              <a:t>Jah, olete takistanud või püüdnud takistada võõraid inimesi</a:t>
            </a:r>
          </a:p>
          <a:p>
            <a:pPr lvl="1"/>
            <a:r>
              <a:rPr lang="et-EE" sz="1100" noProof="0" dirty="0"/>
              <a:t>Ei oska öelda</a:t>
            </a:r>
          </a:p>
          <a:p>
            <a:pPr lvl="1"/>
            <a:endParaRPr lang="et-EE" sz="1100" noProof="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FDEF840-8B63-AD49-ADF2-D838915D5EAE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pPr lvl="1"/>
            <a:endParaRPr lang="et-EE" sz="1200" noProof="0" dirty="0"/>
          </a:p>
          <a:p>
            <a:pPr marL="0" indent="0">
              <a:buNone/>
            </a:pPr>
            <a:r>
              <a:rPr lang="et-EE" sz="1200" noProof="0" dirty="0"/>
              <a:t>	</a:t>
            </a:r>
          </a:p>
          <a:p>
            <a:endParaRPr lang="et-EE" noProof="0" dirty="0"/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550AF682-97F5-8950-0C77-EE27DF5ADF2B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1302488" y="940987"/>
            <a:ext cx="10051312" cy="435932"/>
          </a:xfrm>
        </p:spPr>
        <p:txBody>
          <a:bodyPr/>
          <a:lstStyle/>
          <a:p>
            <a:r>
              <a:rPr lang="et-EE" noProof="0" dirty="0"/>
              <a:t>Joobes juhtimine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046F2E-F9C0-701B-2815-5D3B987F78DB}"/>
              </a:ext>
            </a:extLst>
          </p:cNvPr>
          <p:cNvSpPr txBox="1">
            <a:spLocks/>
          </p:cNvSpPr>
          <p:nvPr/>
        </p:nvSpPr>
        <p:spPr>
          <a:xfrm>
            <a:off x="6328144" y="1499190"/>
            <a:ext cx="4860000" cy="4885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t-EE" sz="1100" b="1" noProof="0" dirty="0"/>
              <a:t>11. Ligikaudu mitu tundi kulub 85 kg kaaluval tervel mehel täielikuks kainenemiseks peale 5% kangusega pooleliitrise õlle tarbimist?</a:t>
            </a:r>
          </a:p>
          <a:p>
            <a:pPr lvl="1"/>
            <a:r>
              <a:rPr lang="et-EE" sz="1100" noProof="0" dirty="0"/>
              <a:t>Kuni 1 tund</a:t>
            </a:r>
          </a:p>
          <a:p>
            <a:pPr lvl="1"/>
            <a:r>
              <a:rPr lang="et-EE" sz="1100" noProof="0" dirty="0"/>
              <a:t>1-2 tundi</a:t>
            </a:r>
          </a:p>
          <a:p>
            <a:pPr lvl="1"/>
            <a:r>
              <a:rPr lang="et-EE" sz="1100" noProof="0" dirty="0"/>
              <a:t>2-3 tundi</a:t>
            </a:r>
          </a:p>
          <a:p>
            <a:pPr lvl="1"/>
            <a:r>
              <a:rPr lang="et-EE" sz="1100" noProof="0" dirty="0"/>
              <a:t>3-4 tundi	</a:t>
            </a:r>
          </a:p>
          <a:p>
            <a:pPr lvl="1"/>
            <a:r>
              <a:rPr lang="et-EE" sz="1100" noProof="0" dirty="0"/>
              <a:t>Ei oska öelda</a:t>
            </a:r>
          </a:p>
          <a:p>
            <a:pPr marL="0" indent="0">
              <a:buFontTx/>
              <a:buNone/>
            </a:pPr>
            <a:r>
              <a:rPr lang="et-EE" sz="1100" b="1" noProof="0" dirty="0"/>
              <a:t>12. Ligikaudu mitu tundi kulub 65 kg kaaluval tervel naisel täielikuks kainenemiseks peale 4,5% kangusega pooleliitrise siidri tarbimist?</a:t>
            </a:r>
          </a:p>
          <a:p>
            <a:pPr lvl="1"/>
            <a:r>
              <a:rPr lang="et-EE" sz="1100" noProof="0" dirty="0"/>
              <a:t>Kuni 1 tund</a:t>
            </a:r>
          </a:p>
          <a:p>
            <a:pPr lvl="1"/>
            <a:r>
              <a:rPr lang="et-EE" sz="1100" noProof="0" dirty="0"/>
              <a:t>1-2 tundi</a:t>
            </a:r>
          </a:p>
          <a:p>
            <a:pPr lvl="1"/>
            <a:r>
              <a:rPr lang="et-EE" sz="1100" noProof="0" dirty="0"/>
              <a:t>2-3 tundi</a:t>
            </a:r>
          </a:p>
          <a:p>
            <a:pPr lvl="1"/>
            <a:r>
              <a:rPr lang="et-EE" sz="1100" noProof="0" dirty="0"/>
              <a:t>3-4 tundi	</a:t>
            </a:r>
          </a:p>
          <a:p>
            <a:pPr lvl="1"/>
            <a:r>
              <a:rPr lang="et-EE" sz="1100" noProof="0" dirty="0"/>
              <a:t>Ei oska öelda</a:t>
            </a:r>
          </a:p>
          <a:p>
            <a:pPr marL="0" indent="0">
              <a:buNone/>
            </a:pPr>
            <a:endParaRPr lang="et-EE" sz="1100" noProof="0" dirty="0"/>
          </a:p>
        </p:txBody>
      </p:sp>
    </p:spTree>
    <p:extLst>
      <p:ext uri="{BB962C8B-B14F-4D97-AF65-F5344CB8AC3E}">
        <p14:creationId xmlns:p14="http://schemas.microsoft.com/office/powerpoint/2010/main" val="5198882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1391-FDFA-CC40-A645-0D99C4219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Ankeet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F84B18E-622F-E649-8E04-7B9124E9260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t-EE" noProof="0" dirty="0"/>
          </a:p>
          <a:p>
            <a:endParaRPr lang="et-EE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B4083D-0CF2-8740-B0DF-AD433881ED72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sz="1100" noProof="0" dirty="0"/>
              <a:t>KUI K14=2-4 (ON JUHTINUD MOOTORSÕIDUKIT JOOBES)</a:t>
            </a:r>
          </a:p>
          <a:p>
            <a:pPr marL="0" indent="0">
              <a:buNone/>
            </a:pPr>
            <a:r>
              <a:rPr lang="et-EE" sz="1100" b="1" noProof="0" dirty="0"/>
              <a:t>15. Millistesse liiklusohtlikesse olukordadesse või liiklusõnnetusse olete viimase 12 kuu jooksul sattunud alkoholi või narkootilise aine mõju all juhtimise tõttu? </a:t>
            </a:r>
          </a:p>
          <a:p>
            <a:pPr marL="0" indent="0">
              <a:buNone/>
            </a:pPr>
            <a:r>
              <a:rPr lang="et-EE" sz="1100" noProof="0" dirty="0"/>
              <a:t>VÕIB MITU VASTUST!</a:t>
            </a:r>
          </a:p>
          <a:p>
            <a:pPr lvl="1"/>
            <a:r>
              <a:rPr lang="et-EE" sz="1100" noProof="0" dirty="0"/>
              <a:t>Ei mäletanud lühemaid või pikemaid lõike teekonnast</a:t>
            </a:r>
          </a:p>
          <a:p>
            <a:pPr lvl="1"/>
            <a:r>
              <a:rPr lang="et-EE" sz="1100" noProof="0" dirty="0"/>
              <a:t>Sõiduk kaldus oma sõidurajalt kõrvale </a:t>
            </a:r>
          </a:p>
          <a:p>
            <a:pPr lvl="1"/>
            <a:r>
              <a:rPr lang="et-EE" sz="1100" noProof="0" dirty="0"/>
              <a:t>Pidurdasite äkitselt, et eessõitvale sõidukile mitte otsa sõita</a:t>
            </a:r>
          </a:p>
          <a:p>
            <a:pPr lvl="1"/>
            <a:r>
              <a:rPr lang="et-EE" sz="1100" noProof="0" dirty="0"/>
              <a:t>Ei märganud õigeaegselt jalakäijat või jalgratturit</a:t>
            </a:r>
          </a:p>
          <a:p>
            <a:pPr lvl="1"/>
            <a:r>
              <a:rPr lang="et-EE" sz="1100" noProof="0" dirty="0"/>
              <a:t>Ei märganud õigeaegselt valgusfoori märguannet või liiklusmärki</a:t>
            </a:r>
          </a:p>
          <a:p>
            <a:pPr lvl="1"/>
            <a:r>
              <a:rPr lang="et-EE" sz="1100" noProof="0" dirty="0"/>
              <a:t>Tegite avarii (sõitsin teelt välja või teisele autole sisse või muu õnnetus)</a:t>
            </a:r>
          </a:p>
          <a:p>
            <a:pPr lvl="1"/>
            <a:r>
              <a:rPr lang="et-EE" sz="1100" noProof="0" dirty="0"/>
              <a:t>Muu, mis?______________</a:t>
            </a:r>
          </a:p>
          <a:p>
            <a:pPr lvl="1"/>
            <a:r>
              <a:rPr lang="et-EE" sz="1100" noProof="0" dirty="0"/>
              <a:t>Ei ole joobes liiklusohtlikku olukorda sattunud</a:t>
            </a:r>
          </a:p>
          <a:p>
            <a:pPr marL="0" indent="0">
              <a:buNone/>
            </a:pPr>
            <a:r>
              <a:rPr lang="et-EE" sz="1100" noProof="0" dirty="0"/>
              <a:t>KUI T3=2-7 (SÕIDUKIJUHT)</a:t>
            </a:r>
          </a:p>
          <a:p>
            <a:pPr marL="0" indent="0">
              <a:buNone/>
            </a:pPr>
            <a:r>
              <a:rPr lang="et-EE" sz="1100" b="1" noProof="0" dirty="0"/>
              <a:t>16.</a:t>
            </a:r>
            <a:r>
              <a:rPr lang="et-EE" sz="1100" noProof="0" dirty="0"/>
              <a:t> </a:t>
            </a:r>
            <a:r>
              <a:rPr lang="et-EE" sz="1100" b="1" noProof="0" dirty="0"/>
              <a:t> Kas ja kui sageli on viimase 12 kuu jooksul politsei Teid peatanud ja kontrollinud joobes sõidukijuhtimise vastast järelevalvet teostades?</a:t>
            </a:r>
            <a:endParaRPr lang="et-EE" sz="1100" noProof="0" dirty="0"/>
          </a:p>
          <a:p>
            <a:pPr lvl="1" eaLnBrk="0" fontAlgn="base" hangingPunct="0"/>
            <a:r>
              <a:rPr lang="et-EE" sz="1100" noProof="0" dirty="0"/>
              <a:t>Mitte kordagi</a:t>
            </a:r>
          </a:p>
          <a:p>
            <a:pPr lvl="1" eaLnBrk="0" fontAlgn="base" hangingPunct="0"/>
            <a:r>
              <a:rPr lang="et-EE" sz="1100" noProof="0" dirty="0"/>
              <a:t>Ühel korral</a:t>
            </a:r>
          </a:p>
          <a:p>
            <a:pPr lvl="1" eaLnBrk="0" fontAlgn="base" hangingPunct="0"/>
            <a:r>
              <a:rPr lang="et-EE" sz="1100" noProof="0" dirty="0"/>
              <a:t>Enam kui korra</a:t>
            </a:r>
          </a:p>
          <a:p>
            <a:pPr lvl="1" eaLnBrk="0" fontAlgn="base" hangingPunct="0"/>
            <a:r>
              <a:rPr lang="et-EE" sz="1100" i="1" noProof="0" dirty="0"/>
              <a:t>Ei oska öelda</a:t>
            </a:r>
            <a:endParaRPr lang="et-EE" sz="1100" noProof="0" dirty="0"/>
          </a:p>
          <a:p>
            <a:endParaRPr lang="et-EE" sz="1100" noProof="0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7EF7D87E-3010-3544-A27C-3AE95DB7D371}"/>
              </a:ext>
            </a:extLst>
          </p:cNvPr>
          <p:cNvSpPr txBox="1">
            <a:spLocks/>
          </p:cNvSpPr>
          <p:nvPr/>
        </p:nvSpPr>
        <p:spPr>
          <a:xfrm>
            <a:off x="1302488" y="1499191"/>
            <a:ext cx="4860000" cy="4885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t-EE" sz="1100" noProof="0" dirty="0"/>
              <a:t>KUI T3=2-7 (SÕIDUKIJUHT)</a:t>
            </a:r>
          </a:p>
          <a:p>
            <a:pPr marL="0" indent="0">
              <a:buFontTx/>
              <a:buNone/>
            </a:pPr>
            <a:r>
              <a:rPr lang="et-EE" sz="1100" b="1" noProof="0" dirty="0"/>
              <a:t>13. Kas ja kuidas Te kontrollite oma seisundit enne juhtima minekut, et veenduda, kas alkohol on verest kadunud?</a:t>
            </a:r>
          </a:p>
          <a:p>
            <a:pPr lvl="1"/>
            <a:r>
              <a:rPr lang="et-EE" sz="1100" noProof="0" dirty="0"/>
              <a:t>Ei tarvita alkoholi</a:t>
            </a:r>
          </a:p>
          <a:p>
            <a:pPr lvl="1"/>
            <a:r>
              <a:rPr lang="et-EE" sz="1100" noProof="0" dirty="0"/>
              <a:t>Ei pea vajalikuks seisundit kontrollida</a:t>
            </a:r>
          </a:p>
          <a:p>
            <a:pPr lvl="1"/>
            <a:r>
              <a:rPr lang="et-EE" sz="1100" noProof="0" dirty="0" err="1"/>
              <a:t>Tatbitud</a:t>
            </a:r>
            <a:r>
              <a:rPr lang="et-EE" sz="1100" noProof="0" dirty="0"/>
              <a:t> kogus ei mõjuta teie </a:t>
            </a:r>
            <a:r>
              <a:rPr lang="et-EE" sz="1100" noProof="0" dirty="0" err="1"/>
              <a:t>sesiundit</a:t>
            </a:r>
            <a:endParaRPr lang="et-EE" sz="1100" noProof="0" dirty="0"/>
          </a:p>
          <a:p>
            <a:pPr lvl="1"/>
            <a:r>
              <a:rPr lang="et-EE" sz="1100" noProof="0" dirty="0"/>
              <a:t>Kasutate alkomeetrit (alkotestrit)</a:t>
            </a:r>
          </a:p>
          <a:p>
            <a:pPr lvl="1"/>
            <a:r>
              <a:rPr lang="et-EE" sz="1100" noProof="0" dirty="0"/>
              <a:t>Hindate alkoholi tarbimisest möödunud aega</a:t>
            </a:r>
          </a:p>
          <a:p>
            <a:pPr lvl="1"/>
            <a:r>
              <a:rPr lang="et-EE" sz="1100" noProof="0" dirty="0"/>
              <a:t>Magate vähemalt tunnikese</a:t>
            </a:r>
          </a:p>
          <a:p>
            <a:pPr lvl="1"/>
            <a:r>
              <a:rPr lang="et-EE" sz="1100" noProof="0" dirty="0"/>
              <a:t>Joote rohkelt vett</a:t>
            </a:r>
          </a:p>
          <a:p>
            <a:pPr lvl="1"/>
            <a:r>
              <a:rPr lang="et-EE" sz="1100" noProof="0" dirty="0"/>
              <a:t>Jälgite enesetunnet</a:t>
            </a:r>
          </a:p>
          <a:p>
            <a:pPr lvl="1"/>
            <a:r>
              <a:rPr lang="et-EE" sz="1100" noProof="0" dirty="0"/>
              <a:t>Ei </a:t>
            </a:r>
            <a:r>
              <a:rPr lang="et-EE" sz="1100" noProof="0" dirty="0" err="1"/>
              <a:t>osaka</a:t>
            </a:r>
            <a:r>
              <a:rPr lang="et-EE" sz="1100" noProof="0" dirty="0"/>
              <a:t> öelda</a:t>
            </a:r>
          </a:p>
          <a:p>
            <a:pPr marL="0" indent="0">
              <a:buNone/>
            </a:pPr>
            <a:r>
              <a:rPr lang="et-EE" sz="1100" noProof="0" dirty="0"/>
              <a:t>KUI T3=2-7 (SÕIDUKIJUHT)</a:t>
            </a:r>
          </a:p>
          <a:p>
            <a:pPr marL="0" indent="0">
              <a:buNone/>
            </a:pPr>
            <a:r>
              <a:rPr lang="et-EE" sz="1100" b="1" noProof="0" dirty="0"/>
              <a:t>14. Kas ja kui sageli Te olete viimase 12 kuu jooksul ise juhtinud sõidukit alkoholi või narkootilise aine mõju all? </a:t>
            </a:r>
          </a:p>
          <a:p>
            <a:pPr lvl="1"/>
            <a:r>
              <a:rPr lang="et-EE" sz="1100" noProof="0" dirty="0"/>
              <a:t>Mitte kordagi </a:t>
            </a:r>
          </a:p>
          <a:p>
            <a:pPr lvl="1"/>
            <a:r>
              <a:rPr lang="et-EE" sz="1100" noProof="0" dirty="0"/>
              <a:t>Ühel korral</a:t>
            </a:r>
          </a:p>
          <a:p>
            <a:pPr lvl="1"/>
            <a:r>
              <a:rPr lang="et-EE" sz="1100" noProof="0" dirty="0"/>
              <a:t>Enam kui korra</a:t>
            </a:r>
          </a:p>
          <a:p>
            <a:endParaRPr lang="et-EE" sz="1100" noProof="0" dirty="0"/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9B74838C-1506-03DB-91C1-40411807D5C3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1302488" y="940987"/>
            <a:ext cx="10051312" cy="435932"/>
          </a:xfrm>
        </p:spPr>
        <p:txBody>
          <a:bodyPr/>
          <a:lstStyle/>
          <a:p>
            <a:r>
              <a:rPr lang="et-EE" noProof="0" dirty="0"/>
              <a:t>Joobes juhtimine</a:t>
            </a:r>
          </a:p>
        </p:txBody>
      </p:sp>
    </p:spTree>
    <p:extLst>
      <p:ext uri="{BB962C8B-B14F-4D97-AF65-F5344CB8AC3E}">
        <p14:creationId xmlns:p14="http://schemas.microsoft.com/office/powerpoint/2010/main" val="373936291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7BD67-EA87-08ED-0507-EA99EA4E0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Ankeet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DF4A2A-AC8D-F858-AF49-AD1617B2D7C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sz="1100" noProof="0" dirty="0"/>
              <a:t>T3=2-7 (SÕIDUKIJUHT):</a:t>
            </a:r>
            <a:endParaRPr lang="et-EE" sz="1100" b="1" noProof="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t-EE" sz="1100" b="1" noProof="0" dirty="0"/>
              <a:t>17. Kas Te olete viimase 12 kuu jooksul juhtinud mootorsõidukit väsimusseisundis?</a:t>
            </a:r>
          </a:p>
          <a:p>
            <a:pPr marL="685789" lvl="1" indent="-228600">
              <a:lnSpc>
                <a:spcPct val="11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t-EE" sz="1100" noProof="0" dirty="0"/>
              <a:t>Jah</a:t>
            </a:r>
          </a:p>
          <a:p>
            <a:pPr marL="685789" lvl="1" indent="-228600">
              <a:lnSpc>
                <a:spcPct val="11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t-EE" sz="1100" noProof="0" dirty="0"/>
              <a:t>Ei</a:t>
            </a:r>
          </a:p>
          <a:p>
            <a:pPr marL="685789" lvl="1" indent="-228600">
              <a:lnSpc>
                <a:spcPct val="11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t-EE" sz="1100" noProof="0" dirty="0"/>
              <a:t>Ei oska öelda</a:t>
            </a:r>
          </a:p>
          <a:p>
            <a:endParaRPr lang="et-EE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41CF64-7FA3-ED7C-8C0D-94461A1E70D8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sz="1100" noProof="0" dirty="0"/>
              <a:t>K17=1 (JUHTINUD VÄSIMUSSEISUNDIS)</a:t>
            </a:r>
          </a:p>
          <a:p>
            <a:r>
              <a:rPr lang="et-EE" sz="1100" b="1" noProof="0" dirty="0"/>
              <a:t>18. Mis põhjustel Te olete juhtinud mootorsõidukit väsimusseisundis? </a:t>
            </a:r>
          </a:p>
          <a:p>
            <a:pPr marL="0" indent="0">
              <a:buNone/>
            </a:pPr>
            <a:r>
              <a:rPr lang="et-EE" sz="1100" noProof="0" dirty="0"/>
              <a:t>VÕIB MITU VASTUST!</a:t>
            </a:r>
          </a:p>
          <a:p>
            <a:pPr lvl="1"/>
            <a:r>
              <a:rPr lang="et-EE" sz="1100" noProof="0" dirty="0"/>
              <a:t>Väsimusseisundis juhtimine ei ole ohtlik</a:t>
            </a:r>
          </a:p>
          <a:p>
            <a:pPr lvl="1"/>
            <a:r>
              <a:rPr lang="et-EE" sz="1100" noProof="0" dirty="0"/>
              <a:t>Sõitma asudes ei tundnud ennast väsinuna</a:t>
            </a:r>
          </a:p>
          <a:p>
            <a:pPr lvl="1"/>
            <a:r>
              <a:rPr lang="et-EE" sz="1100" noProof="0" dirty="0"/>
              <a:t>Sõit oli lühike ning selle aja jooksul ei juhtu midagi</a:t>
            </a:r>
          </a:p>
          <a:p>
            <a:pPr lvl="1"/>
            <a:r>
              <a:rPr lang="et-EE" sz="1100" noProof="0" dirty="0"/>
              <a:t>Sihtkohta jõudmisega oli kiire, Teid oodati</a:t>
            </a:r>
          </a:p>
          <a:p>
            <a:pPr lvl="1"/>
            <a:r>
              <a:rPr lang="et-EE" sz="1100" noProof="0" dirty="0"/>
              <a:t>Sihtkohta pikk teekond, vaja kohale jõuda (hilja, vara), väsimus tekkis sõidu ajal</a:t>
            </a:r>
          </a:p>
          <a:p>
            <a:pPr lvl="1"/>
            <a:r>
              <a:rPr lang="et-EE" sz="1100" noProof="0" dirty="0"/>
              <a:t>Väsimusseisundis juhtimise tingib töö iseloom</a:t>
            </a:r>
          </a:p>
          <a:p>
            <a:pPr lvl="1"/>
            <a:r>
              <a:rPr lang="et-EE" sz="1100" noProof="0" dirty="0"/>
              <a:t>Hädaolukord</a:t>
            </a:r>
          </a:p>
          <a:p>
            <a:pPr lvl="1"/>
            <a:r>
              <a:rPr lang="et-EE" sz="1100" noProof="0" dirty="0"/>
              <a:t>Muu mis? _____________</a:t>
            </a:r>
          </a:p>
          <a:p>
            <a:pPr lvl="1"/>
            <a:r>
              <a:rPr lang="et-EE" sz="1100" noProof="0" dirty="0"/>
              <a:t>Ei oska öelda</a:t>
            </a:r>
          </a:p>
          <a:p>
            <a:pPr marL="0" indent="0">
              <a:buNone/>
            </a:pPr>
            <a:r>
              <a:rPr lang="et-EE" sz="1100" noProof="0" dirty="0"/>
              <a:t>K17=1 (JUHTINUD VÄSIMUSSEISUNDIS)</a:t>
            </a:r>
          </a:p>
          <a:p>
            <a:r>
              <a:rPr lang="et-EE" sz="1100" b="1" noProof="0" dirty="0"/>
              <a:t>19. Kas Te olete väsimusseisundis mootorsõidukit juhtides viimase 12 kuu jooksul sattunud liiklusohtlikusse olukorda?</a:t>
            </a:r>
          </a:p>
          <a:p>
            <a:pPr lvl="1"/>
            <a:r>
              <a:rPr lang="et-EE" sz="1100" noProof="0" dirty="0"/>
              <a:t>Jah</a:t>
            </a:r>
          </a:p>
          <a:p>
            <a:pPr lvl="1"/>
            <a:r>
              <a:rPr lang="et-EE" sz="1100" noProof="0" dirty="0"/>
              <a:t>Ei</a:t>
            </a:r>
          </a:p>
          <a:p>
            <a:pPr lvl="1"/>
            <a:r>
              <a:rPr lang="et-EE" sz="1100" noProof="0" dirty="0"/>
              <a:t>Ei oska öelda  </a:t>
            </a:r>
          </a:p>
          <a:p>
            <a:endParaRPr lang="et-EE" noProof="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3C5C614-3628-A5E4-9DB4-7675E9DB6E12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noProof="0" dirty="0"/>
              <a:t>Väsimusseisundis juhtimine</a:t>
            </a:r>
          </a:p>
        </p:txBody>
      </p:sp>
    </p:spTree>
    <p:extLst>
      <p:ext uri="{BB962C8B-B14F-4D97-AF65-F5344CB8AC3E}">
        <p14:creationId xmlns:p14="http://schemas.microsoft.com/office/powerpoint/2010/main" val="136045978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1391-FDFA-CC40-A645-0D99C4219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Ankeet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376E73-F8D5-DF42-A5FF-CB583A74645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sz="1100" b="1" noProof="0" dirty="0"/>
              <a:t>20. Kas Te olete käesoleval aastal märganud joobes sõidukijuhtimise vastast liiklusohutuskampaaniat „Eesti kõige kõvem mees!“ </a:t>
            </a:r>
            <a:endParaRPr lang="et-EE" sz="1100" noProof="0" dirty="0"/>
          </a:p>
          <a:p>
            <a:pPr lvl="1"/>
            <a:r>
              <a:rPr lang="et-EE" sz="1100" noProof="0" dirty="0"/>
              <a:t>Jah</a:t>
            </a:r>
          </a:p>
          <a:p>
            <a:pPr lvl="1"/>
            <a:r>
              <a:rPr lang="et-EE" sz="1100" noProof="0" dirty="0"/>
              <a:t>Ei 			</a:t>
            </a:r>
          </a:p>
          <a:p>
            <a:pPr lvl="1"/>
            <a:r>
              <a:rPr lang="et-EE" sz="1100" noProof="0" dirty="0"/>
              <a:t>Ei oska öelda 	</a:t>
            </a:r>
          </a:p>
          <a:p>
            <a:pPr marL="0" indent="0">
              <a:buNone/>
            </a:pPr>
            <a:r>
              <a:rPr lang="et-EE" sz="1100" noProof="0" dirty="0"/>
              <a:t>KUI K20=1</a:t>
            </a:r>
          </a:p>
          <a:p>
            <a:pPr marL="0" indent="0">
              <a:buNone/>
            </a:pPr>
            <a:r>
              <a:rPr lang="et-EE" sz="1100" b="1" noProof="0" dirty="0"/>
              <a:t>21. Kus Te seda kampaaniat märkasite? </a:t>
            </a:r>
          </a:p>
          <a:p>
            <a:pPr marL="0" indent="0">
              <a:buNone/>
            </a:pPr>
            <a:r>
              <a:rPr lang="et-EE" sz="1100" noProof="0" dirty="0"/>
              <a:t>VÕIB MITU VASTUST!</a:t>
            </a:r>
          </a:p>
          <a:p>
            <a:pPr lvl="1"/>
            <a:r>
              <a:rPr lang="et-EE" sz="1100" noProof="0" dirty="0"/>
              <a:t>Televisioonis</a:t>
            </a:r>
          </a:p>
          <a:p>
            <a:pPr lvl="1"/>
            <a:r>
              <a:rPr lang="et-EE" sz="1100" noProof="0" dirty="0"/>
              <a:t>Raadios</a:t>
            </a:r>
          </a:p>
          <a:p>
            <a:pPr lvl="1"/>
            <a:r>
              <a:rPr lang="et-EE" sz="1100" noProof="0" dirty="0"/>
              <a:t>Plakatitel teede/tänavate ääres</a:t>
            </a:r>
          </a:p>
          <a:p>
            <a:pPr lvl="1"/>
            <a:r>
              <a:rPr lang="et-EE" sz="1100" noProof="0" dirty="0"/>
              <a:t>Internetis</a:t>
            </a:r>
          </a:p>
          <a:p>
            <a:pPr lvl="1"/>
            <a:r>
              <a:rPr lang="et-EE" sz="1100" noProof="0" dirty="0"/>
              <a:t>Kauplustes</a:t>
            </a:r>
          </a:p>
          <a:p>
            <a:pPr lvl="1"/>
            <a:r>
              <a:rPr lang="et-EE" sz="1100" noProof="0" dirty="0"/>
              <a:t>Tanklates</a:t>
            </a:r>
          </a:p>
          <a:p>
            <a:pPr lvl="1"/>
            <a:r>
              <a:rPr lang="et-EE" sz="1100" noProof="0" dirty="0"/>
              <a:t>Mujal, kus? ________</a:t>
            </a:r>
          </a:p>
          <a:p>
            <a:pPr lvl="1"/>
            <a:r>
              <a:rPr lang="et-EE" sz="1100" noProof="0" dirty="0"/>
              <a:t>Ei oska öelda</a:t>
            </a:r>
          </a:p>
          <a:p>
            <a:endParaRPr lang="et-EE" noProof="0" dirty="0"/>
          </a:p>
          <a:p>
            <a:endParaRPr lang="et-EE" noProof="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24C743A-3481-06F4-8945-6B42165DADE7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sz="1100" b="1" noProof="0" dirty="0"/>
              <a:t>20. Kas Te olete käesoleval aastal märganud ohutu sõidukiiruse kampaaniat „Õige kiirusega võidad!“? </a:t>
            </a:r>
          </a:p>
          <a:p>
            <a:pPr lvl="1"/>
            <a:r>
              <a:rPr lang="et-EE" sz="1100" noProof="0" dirty="0"/>
              <a:t>Jah</a:t>
            </a:r>
          </a:p>
          <a:p>
            <a:pPr lvl="1"/>
            <a:r>
              <a:rPr lang="et-EE" sz="1100" noProof="0" dirty="0"/>
              <a:t>Ei 			</a:t>
            </a:r>
          </a:p>
          <a:p>
            <a:pPr lvl="1"/>
            <a:r>
              <a:rPr lang="et-EE" sz="1100" noProof="0" dirty="0"/>
              <a:t>Ei oska öelda 	</a:t>
            </a:r>
          </a:p>
          <a:p>
            <a:pPr marL="0" indent="0">
              <a:buNone/>
            </a:pPr>
            <a:r>
              <a:rPr lang="et-EE" sz="1100" noProof="0" dirty="0"/>
              <a:t>KUI K22=1</a:t>
            </a:r>
          </a:p>
          <a:p>
            <a:pPr marL="0" indent="0">
              <a:buNone/>
            </a:pPr>
            <a:r>
              <a:rPr lang="et-EE" sz="1100" b="1" noProof="0" dirty="0"/>
              <a:t>21. Kus Te seda kampaaniat märkasite? </a:t>
            </a:r>
          </a:p>
          <a:p>
            <a:pPr marL="0" indent="0">
              <a:buNone/>
            </a:pPr>
            <a:r>
              <a:rPr lang="et-EE" sz="1100" noProof="0" dirty="0"/>
              <a:t>VÕIB MITU VASTUST!</a:t>
            </a:r>
          </a:p>
          <a:p>
            <a:pPr lvl="1"/>
            <a:r>
              <a:rPr lang="et-EE" sz="1100" noProof="0" dirty="0"/>
              <a:t>Televisioonis</a:t>
            </a:r>
          </a:p>
          <a:p>
            <a:pPr lvl="1"/>
            <a:r>
              <a:rPr lang="et-EE" sz="1100" noProof="0" dirty="0"/>
              <a:t>Raadios</a:t>
            </a:r>
          </a:p>
          <a:p>
            <a:pPr lvl="1"/>
            <a:r>
              <a:rPr lang="et-EE" sz="1100" noProof="0" dirty="0"/>
              <a:t>Plakatitel teede/tänavate ääres</a:t>
            </a:r>
          </a:p>
          <a:p>
            <a:pPr lvl="1"/>
            <a:r>
              <a:rPr lang="et-EE" sz="1100" noProof="0" dirty="0"/>
              <a:t>Internetis</a:t>
            </a:r>
          </a:p>
          <a:p>
            <a:pPr lvl="1"/>
            <a:r>
              <a:rPr lang="et-EE" sz="1100" noProof="0" dirty="0"/>
              <a:t>Kauplustes</a:t>
            </a:r>
          </a:p>
          <a:p>
            <a:pPr lvl="1"/>
            <a:r>
              <a:rPr lang="et-EE" sz="1100" noProof="0" dirty="0"/>
              <a:t>Mujal, kus? ________</a:t>
            </a:r>
          </a:p>
          <a:p>
            <a:pPr lvl="1"/>
            <a:r>
              <a:rPr lang="et-EE" sz="1100" noProof="0" dirty="0"/>
              <a:t>Ei oska öelda</a:t>
            </a:r>
          </a:p>
          <a:p>
            <a:endParaRPr lang="et-EE" noProof="0" dirty="0"/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AC9F8949-96C0-803C-EE03-ACE6884DC595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noProof="0" dirty="0"/>
              <a:t>Liiklusohutuskampaania märkamine ja mõju</a:t>
            </a:r>
          </a:p>
        </p:txBody>
      </p:sp>
    </p:spTree>
    <p:extLst>
      <p:ext uri="{BB962C8B-B14F-4D97-AF65-F5344CB8AC3E}">
        <p14:creationId xmlns:p14="http://schemas.microsoft.com/office/powerpoint/2010/main" val="160533190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C6601-46B9-EE52-0F8A-BC4CA86FD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ACCC0-CA83-FFAD-AA52-6DE1DDE77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Ankeet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5B80D2-3CFE-4CAB-2EB5-0B46A423C57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sz="1100" noProof="0" dirty="0"/>
              <a:t>KUI K20=1</a:t>
            </a:r>
          </a:p>
          <a:p>
            <a:pPr marL="0" indent="0">
              <a:buNone/>
            </a:pPr>
            <a:r>
              <a:rPr lang="et-EE" sz="1100" b="1" noProof="0" dirty="0"/>
              <a:t>24A. Kuivõrd oluliseks peate joobes sõidukijuhtimise liiklusohutuse kampaaniat? </a:t>
            </a:r>
          </a:p>
          <a:p>
            <a:pPr lvl="1"/>
            <a:r>
              <a:rPr lang="et-EE" sz="1100" noProof="0" dirty="0"/>
              <a:t>Väga oluline</a:t>
            </a:r>
          </a:p>
          <a:p>
            <a:pPr lvl="1"/>
            <a:r>
              <a:rPr lang="et-EE" sz="1100" noProof="0" dirty="0"/>
              <a:t>Pigem </a:t>
            </a:r>
            <a:r>
              <a:rPr lang="et-EE" sz="1100" noProof="0" dirty="0" err="1"/>
              <a:t>olulime</a:t>
            </a:r>
            <a:endParaRPr lang="et-EE" sz="1100" noProof="0" dirty="0"/>
          </a:p>
          <a:p>
            <a:pPr lvl="1"/>
            <a:r>
              <a:rPr lang="et-EE" sz="1100" noProof="0" dirty="0"/>
              <a:t>Pigem </a:t>
            </a:r>
            <a:r>
              <a:rPr lang="et-EE" sz="1100" noProof="0" dirty="0" err="1"/>
              <a:t>ebaolulne</a:t>
            </a:r>
            <a:endParaRPr lang="et-EE" sz="1100" noProof="0" dirty="0"/>
          </a:p>
          <a:p>
            <a:pPr lvl="1"/>
            <a:r>
              <a:rPr lang="et-EE" sz="1100" noProof="0" dirty="0"/>
              <a:t>Väga ebaoluline	</a:t>
            </a:r>
          </a:p>
          <a:p>
            <a:pPr lvl="1"/>
            <a:r>
              <a:rPr lang="et-EE" sz="1100" noProof="0" dirty="0"/>
              <a:t>Ei oska öelda 	</a:t>
            </a:r>
          </a:p>
          <a:p>
            <a:pPr marL="0" indent="0">
              <a:buNone/>
            </a:pPr>
            <a:r>
              <a:rPr lang="et-EE" sz="1100" noProof="0" dirty="0"/>
              <a:t>KUI K20=1</a:t>
            </a:r>
          </a:p>
          <a:p>
            <a:pPr marL="0" indent="0">
              <a:buNone/>
            </a:pPr>
            <a:r>
              <a:rPr lang="et-EE" sz="1100" b="1" noProof="0" dirty="0"/>
              <a:t>25A. Kuivõrd pani Teid käsitletud probleemile mõtlema või mõjutas Teie hoiakuid joobes sõidukijuhtimise liiklusohutuse kampaaniat? </a:t>
            </a:r>
          </a:p>
          <a:p>
            <a:pPr lvl="1"/>
            <a:r>
              <a:rPr lang="et-EE" sz="1100" noProof="0" dirty="0"/>
              <a:t>Väga mõjus</a:t>
            </a:r>
          </a:p>
          <a:p>
            <a:pPr lvl="1"/>
            <a:r>
              <a:rPr lang="et-EE" sz="1100" noProof="0" dirty="0"/>
              <a:t>Pigem mõjus</a:t>
            </a:r>
          </a:p>
          <a:p>
            <a:pPr lvl="1"/>
            <a:r>
              <a:rPr lang="et-EE" sz="1100" noProof="0" dirty="0"/>
              <a:t>Pigem ei mõjunud</a:t>
            </a:r>
          </a:p>
          <a:p>
            <a:pPr lvl="1"/>
            <a:r>
              <a:rPr lang="et-EE" sz="1100" noProof="0" dirty="0"/>
              <a:t>Üldse ei mõjunud</a:t>
            </a:r>
          </a:p>
          <a:p>
            <a:pPr lvl="1"/>
            <a:r>
              <a:rPr lang="et-EE" sz="1100" noProof="0" dirty="0"/>
              <a:t>Ei oska öelda</a:t>
            </a:r>
          </a:p>
          <a:p>
            <a:endParaRPr lang="et-EE" noProof="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50B5936-F197-9149-FBA5-8CEADE7D1816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sz="1100" noProof="0" dirty="0"/>
              <a:t>KUI K22=1</a:t>
            </a:r>
          </a:p>
          <a:p>
            <a:pPr marL="0" indent="0">
              <a:buNone/>
            </a:pPr>
            <a:r>
              <a:rPr lang="et-EE" sz="1100" b="1" noProof="0" dirty="0"/>
              <a:t>24B. Kuivõrd oluliseks peate ohutu sõidukiiruse kampaaniat? </a:t>
            </a:r>
          </a:p>
          <a:p>
            <a:pPr lvl="1"/>
            <a:r>
              <a:rPr lang="et-EE" sz="1100" noProof="0" dirty="0"/>
              <a:t>Väga oluline</a:t>
            </a:r>
          </a:p>
          <a:p>
            <a:pPr lvl="1"/>
            <a:r>
              <a:rPr lang="et-EE" sz="1100" noProof="0" dirty="0"/>
              <a:t>Pigem </a:t>
            </a:r>
            <a:r>
              <a:rPr lang="et-EE" sz="1100" noProof="0" dirty="0" err="1"/>
              <a:t>olulime</a:t>
            </a:r>
            <a:endParaRPr lang="et-EE" sz="1100" noProof="0" dirty="0"/>
          </a:p>
          <a:p>
            <a:pPr lvl="1"/>
            <a:r>
              <a:rPr lang="et-EE" sz="1100" noProof="0" dirty="0"/>
              <a:t>Pigem </a:t>
            </a:r>
            <a:r>
              <a:rPr lang="et-EE" sz="1100" noProof="0" dirty="0" err="1"/>
              <a:t>ebaolulne</a:t>
            </a:r>
            <a:endParaRPr lang="et-EE" sz="1100" noProof="0" dirty="0"/>
          </a:p>
          <a:p>
            <a:pPr lvl="1"/>
            <a:r>
              <a:rPr lang="et-EE" sz="1100" noProof="0" dirty="0"/>
              <a:t>Väga ebaoluline	</a:t>
            </a:r>
          </a:p>
          <a:p>
            <a:pPr lvl="1"/>
            <a:r>
              <a:rPr lang="et-EE" sz="1100" noProof="0" dirty="0"/>
              <a:t>Ei oska öelda 	</a:t>
            </a:r>
          </a:p>
          <a:p>
            <a:pPr marL="0" indent="0">
              <a:buNone/>
            </a:pPr>
            <a:r>
              <a:rPr lang="et-EE" sz="1100" noProof="0" dirty="0"/>
              <a:t>KUI K20=1</a:t>
            </a:r>
          </a:p>
          <a:p>
            <a:pPr marL="0" indent="0">
              <a:buNone/>
            </a:pPr>
            <a:r>
              <a:rPr lang="et-EE" sz="1100" b="1" noProof="0" dirty="0"/>
              <a:t>25B. Kuivõrd pani Teid käsitletud probleemile mõtlema või mõjutas Teie hoiakuid ohutu sõidukiiruse kampaaniat? </a:t>
            </a:r>
          </a:p>
          <a:p>
            <a:pPr lvl="1"/>
            <a:r>
              <a:rPr lang="et-EE" sz="1100" noProof="0" dirty="0"/>
              <a:t>Väga mõjus</a:t>
            </a:r>
          </a:p>
          <a:p>
            <a:pPr lvl="1"/>
            <a:r>
              <a:rPr lang="et-EE" sz="1100" noProof="0" dirty="0"/>
              <a:t>Pigem mõjus</a:t>
            </a:r>
          </a:p>
          <a:p>
            <a:pPr lvl="1"/>
            <a:r>
              <a:rPr lang="et-EE" sz="1100" noProof="0" dirty="0"/>
              <a:t>Pigem ei mõjunud</a:t>
            </a:r>
          </a:p>
          <a:p>
            <a:pPr lvl="1"/>
            <a:r>
              <a:rPr lang="et-EE" sz="1100" noProof="0" dirty="0"/>
              <a:t>Üldse ei mõjunud</a:t>
            </a:r>
          </a:p>
          <a:p>
            <a:pPr lvl="1"/>
            <a:r>
              <a:rPr lang="et-EE" sz="1100" noProof="0" dirty="0"/>
              <a:t>Ei oska öelda</a:t>
            </a:r>
          </a:p>
          <a:p>
            <a:endParaRPr lang="et-EE" noProof="0" dirty="0"/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79326172-770D-A33B-DDFE-F82E9D58864D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noProof="0" dirty="0"/>
              <a:t>Liiklusohutuskampaania märkamine ja mõju</a:t>
            </a:r>
          </a:p>
        </p:txBody>
      </p:sp>
    </p:spTree>
    <p:extLst>
      <p:ext uri="{BB962C8B-B14F-4D97-AF65-F5344CB8AC3E}">
        <p14:creationId xmlns:p14="http://schemas.microsoft.com/office/powerpoint/2010/main" val="2523207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91487FE-DD67-6D45-BED4-D4E7F9641E1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wrap="square">
            <a:noAutofit/>
          </a:bodyPr>
          <a:lstStyle/>
          <a:p>
            <a:r>
              <a:rPr lang="et-EE" noProof="0" dirty="0">
                <a:solidFill>
                  <a:srgbClr val="A01E28"/>
                </a:solidFill>
              </a:rPr>
              <a:t>Mootorsõiduki juhiluba omab 73% vähemalt 18-aastasest elanikkonnast ehk ligikaudu 808 300 inimest. </a:t>
            </a:r>
            <a:r>
              <a:rPr lang="et-EE" noProof="0" dirty="0">
                <a:solidFill>
                  <a:schemeClr val="tx1"/>
                </a:solidFill>
              </a:rPr>
              <a:t>Juhiloa omanikest ei ole viimase 12 kuu jooksul mootorsõidukit juhtinud 6,5% ehk ligikaudu 52 500 inimest.</a:t>
            </a:r>
          </a:p>
          <a:p>
            <a:r>
              <a:rPr lang="et-EE" noProof="0" dirty="0">
                <a:solidFill>
                  <a:schemeClr val="tx1"/>
                </a:solidFill>
              </a:rPr>
              <a:t>Uuringus käsitletakse sõidukijuhtidena juhiloa omanikke, kes on viimase 12 kuu jooksul mootorsõidukit juhtinud. Neid on 68% vähemalt 18-aastasest elanikkonnast ehk ligikaudu 755 800 inimest.</a:t>
            </a:r>
          </a:p>
          <a:p>
            <a:r>
              <a:rPr lang="et-EE" noProof="0" dirty="0">
                <a:solidFill>
                  <a:srgbClr val="3F3F3F"/>
                </a:solidFill>
              </a:rPr>
              <a:t>Pikemas aegreas on mõlemad näitajad kasvanud.</a:t>
            </a:r>
          </a:p>
          <a:p>
            <a:endParaRPr lang="et-EE" noProof="0" dirty="0">
              <a:solidFill>
                <a:schemeClr val="tx1"/>
              </a:solidFill>
            </a:endParaRPr>
          </a:p>
          <a:p>
            <a:r>
              <a:rPr lang="et-EE" noProof="0" dirty="0">
                <a:solidFill>
                  <a:schemeClr val="tx1"/>
                </a:solidFill>
              </a:rPr>
              <a:t>Sõidukijuhte on sagedamini meeste, 35–64-aastaste, kõrgharidusega, Põhja-Eesti ja maapiirkondade elanike ning kõrgema sissetulekuga inimeste seas; harvemini 75-aastaste ja vanemate, Tallinna elanike ning 751–1300-eurose sissetulekuga inimeste seas.</a:t>
            </a:r>
          </a:p>
          <a:p>
            <a:r>
              <a:rPr lang="et-EE" noProof="0" dirty="0">
                <a:solidFill>
                  <a:schemeClr val="tx1"/>
                </a:solidFill>
              </a:rPr>
              <a:t>Valdaval osal sõidukijuhtidest on B-kategooria juhiluba (99%); ligikaudu pooltel on lisaks mõne muu kategooria juhtimisõigus.</a:t>
            </a:r>
          </a:p>
          <a:p>
            <a:r>
              <a:rPr lang="et-EE" noProof="0" dirty="0">
                <a:solidFill>
                  <a:schemeClr val="tx1"/>
                </a:solidFill>
              </a:rPr>
              <a:t>Sõidukijuhtide seas on kõige enam 11-40-aastase staažiga juhte, lausa 62% sõidukijuhtidest. Suurema staažiga juhtidel on tõenäolisemalt lisaks olemas ka mõne muu kategooria juhiload.</a:t>
            </a:r>
          </a:p>
          <a:p>
            <a:r>
              <a:rPr lang="et-EE" noProof="0" dirty="0">
                <a:solidFill>
                  <a:schemeClr val="tx1"/>
                </a:solidFill>
              </a:rPr>
              <a:t>54% sõidukijuhtidest on viimase 12 kuu jooksul läbinud kuni 10 000 km. Kuni 5 000 km läbinuid on sagedamini naiste, 18–24-aastaste ja vähemalt 75-aastaste seas. Üle 20 000 km läbinuid on sagedamini meeste, 35–49-aastaste, kõrgema sissetulekuga, A-, C-, D- või muu kategooria juhiloa omanike ja töösõite tegevate juhtide seas.</a:t>
            </a:r>
          </a:p>
          <a:p>
            <a:r>
              <a:rPr lang="et-EE" noProof="0" dirty="0">
                <a:solidFill>
                  <a:srgbClr val="A01E28"/>
                </a:solidFill>
              </a:rPr>
              <a:t>Töösõite on viimase 12 kuu jooksul teinud 36% vähemalt 18-aastasest elanikkonnast ja 51% sõidukijuhtidest ehk ligikaudu 393 400 inimest.</a:t>
            </a:r>
          </a:p>
          <a:p>
            <a:r>
              <a:rPr lang="et-EE" noProof="0" dirty="0">
                <a:solidFill>
                  <a:schemeClr val="tx1"/>
                </a:solidFill>
              </a:rPr>
              <a:t>Töösõite teevad sagedamini mehed, 35–49-aastased, muust rahvusest elanikud ning A-, C-, D- või muu kategooria juhtimisõigusega juhid.</a:t>
            </a:r>
          </a:p>
          <a:p>
            <a:endParaRPr lang="et-EE" noProof="0" dirty="0"/>
          </a:p>
          <a:p>
            <a:endParaRPr lang="et-EE" noProof="0" dirty="0"/>
          </a:p>
          <a:p>
            <a:endParaRPr lang="et-EE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35AB03E-EB73-CF4A-9A67-A17D4DDEC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noProof="0" dirty="0"/>
              <a:t>Sõidukijuhtide taust</a:t>
            </a:r>
          </a:p>
        </p:txBody>
      </p:sp>
    </p:spTree>
    <p:extLst>
      <p:ext uri="{BB962C8B-B14F-4D97-AF65-F5344CB8AC3E}">
        <p14:creationId xmlns:p14="http://schemas.microsoft.com/office/powerpoint/2010/main" val="1294662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E7DC4-28D8-FA42-8E39-5D011A87D521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t-EE" noProof="0" dirty="0"/>
              <a:t>Sõidukijuhtide taust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B8C5B64-205C-36ED-DEBF-F8C4E516385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715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E7DC4-28D8-FA42-8E39-5D011A87D521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t-EE" noProof="0" dirty="0"/>
              <a:t>Sõidukijuhtide taust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9FC420-57F2-3E47-90D1-6CDDF9FA9EFF}"/>
              </a:ext>
            </a:extLst>
          </p:cNvPr>
          <p:cNvCxnSpPr/>
          <p:nvPr/>
        </p:nvCxnSpPr>
        <p:spPr>
          <a:xfrm>
            <a:off x="4864973" y="1649675"/>
            <a:ext cx="0" cy="4886325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1A20D73-4AF0-75BB-896D-B51C5DD49AC9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496181" y="1498600"/>
            <a:ext cx="4855900" cy="4886325"/>
          </a:xfrm>
          <a:prstGeom prst="rect">
            <a:avLst/>
          </a:prstGeom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7A19A4B4-1732-4B0D-4713-5E09F1D2A31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304262" y="1498600"/>
            <a:ext cx="4855900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684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89BD6-1019-B54C-8125-6E00C8C9EF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1940" y="3055933"/>
            <a:ext cx="9051380" cy="861238"/>
          </a:xfrm>
        </p:spPr>
        <p:txBody>
          <a:bodyPr>
            <a:normAutofit fontScale="90000"/>
          </a:bodyPr>
          <a:lstStyle/>
          <a:p>
            <a:r>
              <a:rPr lang="et-EE" noProof="0" dirty="0">
                <a:solidFill>
                  <a:schemeClr val="bg1"/>
                </a:solidFill>
              </a:rPr>
              <a:t>Sõidukiirus</a:t>
            </a:r>
          </a:p>
        </p:txBody>
      </p:sp>
    </p:spTree>
    <p:extLst>
      <p:ext uri="{BB962C8B-B14F-4D97-AF65-F5344CB8AC3E}">
        <p14:creationId xmlns:p14="http://schemas.microsoft.com/office/powerpoint/2010/main" val="1024536178"/>
      </p:ext>
    </p:extLst>
  </p:cSld>
  <p:clrMapOvr>
    <a:masterClrMapping/>
  </p:clrMapOvr>
</p:sld>
</file>

<file path=ppt/theme/theme1.xml><?xml version="1.0" encoding="utf-8"?>
<a:theme xmlns:a="http://schemas.openxmlformats.org/drawingml/2006/main" name="TU_2018_ppt">
  <a:themeElements>
    <a:clrScheme name="TU_Diverge">
      <a:dk1>
        <a:srgbClr val="3F3F3F"/>
      </a:dk1>
      <a:lt1>
        <a:srgbClr val="FFFFFF"/>
      </a:lt1>
      <a:dk2>
        <a:srgbClr val="242424"/>
      </a:dk2>
      <a:lt2>
        <a:srgbClr val="E6E6E6"/>
      </a:lt2>
      <a:accent1>
        <a:srgbClr val="B2182B"/>
      </a:accent1>
      <a:accent2>
        <a:srgbClr val="EF8A62"/>
      </a:accent2>
      <a:accent3>
        <a:srgbClr val="FDDBC7"/>
      </a:accent3>
      <a:accent4>
        <a:srgbClr val="D1E5F0"/>
      </a:accent4>
      <a:accent5>
        <a:srgbClr val="67A9CF"/>
      </a:accent5>
      <a:accent6>
        <a:srgbClr val="2166AC"/>
      </a:accent6>
      <a:hlink>
        <a:srgbClr val="21ABF5"/>
      </a:hlink>
      <a:folHlink>
        <a:srgbClr val="EA7E89"/>
      </a:folHlink>
    </a:clrScheme>
    <a:fontScheme name="TU_2018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5E886350-2ED7-5240-BAA7-EC2F68CA8BA7}" vid="{AF605000-255F-2046-893F-40928F4C910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TU_2018_ppt</Template>
  <TotalTime>81567</TotalTime>
  <Words>4788</Words>
  <Application>Microsoft Office PowerPoint</Application>
  <PresentationFormat>Laiekraan</PresentationFormat>
  <Paragraphs>526</Paragraphs>
  <Slides>59</Slides>
  <Notes>6</Notes>
  <HiddenSlides>0</HiddenSlides>
  <MMClips>0</MMClips>
  <ScaleCrop>false</ScaleCrop>
  <HeadingPairs>
    <vt:vector size="6" baseType="variant">
      <vt:variant>
        <vt:lpstr>Kasutatud fondid</vt:lpstr>
      </vt:variant>
      <vt:variant>
        <vt:i4>3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59</vt:i4>
      </vt:variant>
    </vt:vector>
  </HeadingPairs>
  <TitlesOfParts>
    <vt:vector size="63" baseType="lpstr">
      <vt:lpstr>Arial</vt:lpstr>
      <vt:lpstr>Calibri</vt:lpstr>
      <vt:lpstr>Helvetica</vt:lpstr>
      <vt:lpstr>TU_2018_ppt</vt:lpstr>
      <vt:lpstr>Sõiduki juhtimine (sõidukiirus, joobes ja väsimusseisundis juhtimine)</vt:lpstr>
      <vt:lpstr>Uuringu teemad</vt:lpstr>
      <vt:lpstr>Metoodika</vt:lpstr>
      <vt:lpstr>Valimi jagunemine</vt:lpstr>
      <vt:lpstr>Sõidukijuhtide taust</vt:lpstr>
      <vt:lpstr>Sõidukijuhtide taust</vt:lpstr>
      <vt:lpstr>Sõidukijuhtide taust</vt:lpstr>
      <vt:lpstr>Sõidukijuhtide taust</vt:lpstr>
      <vt:lpstr>Sõidukiirus</vt:lpstr>
      <vt:lpstr>Piirkiiruse ületamine</vt:lpstr>
      <vt:lpstr>Piirkiiruse ületamine erinevatel teedel</vt:lpstr>
      <vt:lpstr>Piirkiiruse ületamine</vt:lpstr>
      <vt:lpstr>Piirkiiruse ületamine – sõidukiiruse hindamise vahend</vt:lpstr>
      <vt:lpstr>Piirkiiruse ületamine – põhjused</vt:lpstr>
      <vt:lpstr>Piirkiiruse ületamine – liiklusohtlikesse olukordadesse sattumine</vt:lpstr>
      <vt:lpstr>Piirkiiruse ületamine – liiklusohtlikesse olukordadesse sattumine</vt:lpstr>
      <vt:lpstr>Peatumine reguleerimata ülekäigurajal, kui jalakäija ootab kõnniteel sõidutee ületamise võimalust</vt:lpstr>
      <vt:lpstr>Sõidukijuhtide teadlikkus –  peatumisteekonnast kuival ja märjal teekattel</vt:lpstr>
      <vt:lpstr>Sõidukijuhtide teadlikkus - peatumisteekonnast kuival ja märjal teekattel</vt:lpstr>
      <vt:lpstr>Joobes juhtimine</vt:lpstr>
      <vt:lpstr>Teadlikkus alkoholi mõjust</vt:lpstr>
      <vt:lpstr>Teadlikkus alkoholi mõjust</vt:lpstr>
      <vt:lpstr>Teadlikkus alkoholi mõjust – seisundi kontrollimine enne juhtima minekut</vt:lpstr>
      <vt:lpstr>Teadlikkus alkoholi mõjust – alkomeetri kasutamine</vt:lpstr>
      <vt:lpstr>Alko- ja narkojoobes sõidukis viibimine ja sõiduki juhtimine</vt:lpstr>
      <vt:lpstr>Alko- ja narkojoobes sõidukis viibijad ja sõiduki juhtijad</vt:lpstr>
      <vt:lpstr>Alko- ja narkojoobes sõidukis viibimine ja sõiduki juhtimine</vt:lpstr>
      <vt:lpstr>Politsei poolt joobes sõidukijuhtimise kontrollimine</vt:lpstr>
      <vt:lpstr>Alko- ja narkojoobes sõidukijuhtide takistamine</vt:lpstr>
      <vt:lpstr>Alko- ja narkojoobes sõidukijuhtide takistamine</vt:lpstr>
      <vt:lpstr>Liiklusohutuskampaaniad</vt:lpstr>
      <vt:lpstr>Liiklusohutuskampaaniad</vt:lpstr>
      <vt:lpstr>Ohutu sõidukiiruse kampaania märkamine</vt:lpstr>
      <vt:lpstr>Ohutu sõidukiiruse kampaania märkamine</vt:lpstr>
      <vt:lpstr>Ohutu sõidukiiruse kampaania märkamise kanal</vt:lpstr>
      <vt:lpstr>Ohutu sõidukiiruse kampaania olulisus</vt:lpstr>
      <vt:lpstr>Ohutu sõidukiiruse kampaania mõju hoiakutele</vt:lpstr>
      <vt:lpstr>Liiklusohutuskampaaniad</vt:lpstr>
      <vt:lpstr>Joobes juhtimise vastase kampaania märkamine</vt:lpstr>
      <vt:lpstr>Joobes juhtimise vastase kampaania märkamine</vt:lpstr>
      <vt:lpstr>Joobes juhtimise vastase kampaania märkamise kanal</vt:lpstr>
      <vt:lpstr>Joobes juhtimise vastase kampaania olulisus</vt:lpstr>
      <vt:lpstr>Joobes juhtimise vastase kampaania mõju käitumisele</vt:lpstr>
      <vt:lpstr>Väsimusseisundis juhtimine</vt:lpstr>
      <vt:lpstr>Väsimusseisundis juhtimine</vt:lpstr>
      <vt:lpstr>Väsimusseisundis juhtimine ja liiklusohtlikku olukorda sattumine</vt:lpstr>
      <vt:lpstr>Väsimusseisundis liiklusohtlikku olukorda sattumise põhjused</vt:lpstr>
      <vt:lpstr>KOKKUVÕTE</vt:lpstr>
      <vt:lpstr>Kokkuvõte</vt:lpstr>
      <vt:lpstr>Vastutajad</vt:lpstr>
      <vt:lpstr>Ankeet</vt:lpstr>
      <vt:lpstr>Ankeet</vt:lpstr>
      <vt:lpstr>Ankeet</vt:lpstr>
      <vt:lpstr>Ankeet</vt:lpstr>
      <vt:lpstr>Ankeet</vt:lpstr>
      <vt:lpstr>Ankeet</vt:lpstr>
      <vt:lpstr>Ankeet</vt:lpstr>
      <vt:lpstr>Ankeet</vt:lpstr>
      <vt:lpstr>Ankeet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Liis Grünberg</dc:creator>
  <cp:lastModifiedBy>Raul Rom</cp:lastModifiedBy>
  <cp:revision>441</cp:revision>
  <cp:lastPrinted>2021-09-10T14:58:25Z</cp:lastPrinted>
  <dcterms:created xsi:type="dcterms:W3CDTF">2018-03-19T11:21:32Z</dcterms:created>
  <dcterms:modified xsi:type="dcterms:W3CDTF">2026-09-01T10:57:58Z</dcterms:modified>
</cp:coreProperties>
</file>